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3" r:id="rId3"/>
  </p:sldMasterIdLst>
  <p:notesMasterIdLst>
    <p:notesMasterId r:id="rId18"/>
  </p:notesMasterIdLst>
  <p:handoutMasterIdLst>
    <p:handoutMasterId r:id="rId19"/>
  </p:handoutMasterIdLst>
  <p:sldIdLst>
    <p:sldId id="295" r:id="rId4"/>
    <p:sldId id="297" r:id="rId5"/>
    <p:sldId id="330" r:id="rId6"/>
    <p:sldId id="299" r:id="rId7"/>
    <p:sldId id="300" r:id="rId8"/>
    <p:sldId id="301" r:id="rId9"/>
    <p:sldId id="304" r:id="rId10"/>
    <p:sldId id="307" r:id="rId11"/>
    <p:sldId id="308" r:id="rId12"/>
    <p:sldId id="331" r:id="rId13"/>
    <p:sldId id="327" r:id="rId14"/>
    <p:sldId id="325" r:id="rId15"/>
    <p:sldId id="326" r:id="rId16"/>
    <p:sldId id="306" r:id="rId17"/>
  </p:sldIdLst>
  <p:sldSz cx="9144000" cy="5143500" type="screen16x9"/>
  <p:notesSz cx="6858000" cy="9144000"/>
  <p:defaultTextStyle>
    <a:defPPr>
      <a:defRPr lang="zh-CN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88524E8-F18D-4925-8788-3BA63FD10D9F}">
          <p14:sldIdLst>
            <p14:sldId id="295"/>
            <p14:sldId id="297"/>
            <p14:sldId id="330"/>
            <p14:sldId id="299"/>
            <p14:sldId id="300"/>
            <p14:sldId id="301"/>
            <p14:sldId id="304"/>
            <p14:sldId id="307"/>
            <p14:sldId id="308"/>
            <p14:sldId id="331"/>
            <p14:sldId id="327"/>
            <p14:sldId id="325"/>
            <p14:sldId id="326"/>
            <p14:sldId id="306"/>
          </p14:sldIdLst>
        </p14:section>
        <p14:section name="无标题节" id="{295C8A62-12AE-4459-83D9-E34DB479808F}">
          <p14:sldIdLst/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16" pos="386">
          <p15:clr>
            <a:srgbClr val="A4A3A4"/>
          </p15:clr>
        </p15:guide>
        <p15:guide id="17" pos="5375">
          <p15:clr>
            <a:srgbClr val="A4A3A4"/>
          </p15:clr>
        </p15:guide>
        <p15:guide id="18" orient="horz" pos="1620" userDrawn="1">
          <p15:clr>
            <a:srgbClr val="A4A3A4"/>
          </p15:clr>
        </p15:guide>
        <p15:guide id="19" orient="horz" pos="22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B38"/>
    <a:srgbClr val="151F29"/>
    <a:srgbClr val="FC611F"/>
    <a:srgbClr val="FFC543"/>
    <a:srgbClr val="F34D03"/>
    <a:srgbClr val="343A42"/>
    <a:srgbClr val="FEAF00"/>
    <a:srgbClr val="FFCC5B"/>
    <a:srgbClr val="EAA200"/>
    <a:srgbClr val="D6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5" autoAdjust="0"/>
  </p:normalViewPr>
  <p:slideViewPr>
    <p:cSldViewPr snapToGrid="0">
      <p:cViewPr varScale="1">
        <p:scale>
          <a:sx n="136" d="100"/>
          <a:sy n="136" d="100"/>
        </p:scale>
        <p:origin x="894" y="114"/>
      </p:cViewPr>
      <p:guideLst>
        <p:guide pos="2880"/>
        <p:guide pos="386"/>
        <p:guide pos="5375"/>
        <p:guide orient="horz" pos="1620"/>
        <p:guide orient="horz" pos="22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97782&#36039;&#26009;\&#27599;&#26376;&#32113;&#35336;&#36039;&#26009;\3.&#26989;&#32318;&#32113;&#35336;&#34920;&#22294;\&#20844;&#21496;EBT&#21644;EPS&#27511;&#24180;&#32113;&#353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1601411759509"/>
          <c:y val="0.10293870696893367"/>
          <c:w val="0.79789865452028175"/>
          <c:h val="0.716927613267485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EBT和EPS!$C$1</c:f>
              <c:strCache>
                <c:ptCount val="1"/>
                <c:pt idx="0">
                  <c:v>稅前損益(EBT)</c:v>
                </c:pt>
              </c:strCache>
            </c:strRef>
          </c:tx>
          <c:invertIfNegative val="0"/>
          <c:cat>
            <c:numRef>
              <c:f>EBT和EPS!$A$2:$A$19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EBT和EPS!$C$2:$C$19</c:f>
              <c:numCache>
                <c:formatCode>_-* #,##0_-;\-* #,##0_-;_-* "-"??_-;_-@_-</c:formatCode>
                <c:ptCount val="18"/>
                <c:pt idx="0">
                  <c:v>90830</c:v>
                </c:pt>
                <c:pt idx="1">
                  <c:v>107029</c:v>
                </c:pt>
                <c:pt idx="2">
                  <c:v>235085</c:v>
                </c:pt>
                <c:pt idx="3">
                  <c:v>165337</c:v>
                </c:pt>
                <c:pt idx="4">
                  <c:v>174453</c:v>
                </c:pt>
                <c:pt idx="5">
                  <c:v>250058</c:v>
                </c:pt>
                <c:pt idx="6">
                  <c:v>307875</c:v>
                </c:pt>
                <c:pt idx="7">
                  <c:v>240672</c:v>
                </c:pt>
                <c:pt idx="8">
                  <c:v>222743</c:v>
                </c:pt>
                <c:pt idx="9">
                  <c:v>277950</c:v>
                </c:pt>
                <c:pt idx="10">
                  <c:v>284295</c:v>
                </c:pt>
                <c:pt idx="11">
                  <c:v>300370</c:v>
                </c:pt>
                <c:pt idx="12">
                  <c:v>339982</c:v>
                </c:pt>
                <c:pt idx="13">
                  <c:v>500826</c:v>
                </c:pt>
                <c:pt idx="14">
                  <c:v>603782</c:v>
                </c:pt>
                <c:pt idx="15">
                  <c:v>826889</c:v>
                </c:pt>
                <c:pt idx="16">
                  <c:v>950256</c:v>
                </c:pt>
                <c:pt idx="17">
                  <c:v>746947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7-4A75-99F3-614BCEFA9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847296"/>
        <c:axId val="279848832"/>
      </c:barChart>
      <c:lineChart>
        <c:grouping val="standard"/>
        <c:varyColors val="0"/>
        <c:ser>
          <c:idx val="2"/>
          <c:order val="1"/>
          <c:tx>
            <c:strRef>
              <c:f>EBT和EPS!$D$1</c:f>
              <c:strCache>
                <c:ptCount val="1"/>
                <c:pt idx="0">
                  <c:v>稅後每股盈餘(EPS)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EBT和EPS!$A$2:$A$17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EBT和EPS!$D$2:$D$19</c:f>
              <c:numCache>
                <c:formatCode>0.00</c:formatCode>
                <c:ptCount val="18"/>
                <c:pt idx="0">
                  <c:v>1.49</c:v>
                </c:pt>
                <c:pt idx="1">
                  <c:v>1.62</c:v>
                </c:pt>
                <c:pt idx="2">
                  <c:v>2.88</c:v>
                </c:pt>
                <c:pt idx="3">
                  <c:v>1.9</c:v>
                </c:pt>
                <c:pt idx="4">
                  <c:v>2.16</c:v>
                </c:pt>
                <c:pt idx="5">
                  <c:v>3.08</c:v>
                </c:pt>
                <c:pt idx="6">
                  <c:v>3.85</c:v>
                </c:pt>
                <c:pt idx="7">
                  <c:v>2.57</c:v>
                </c:pt>
                <c:pt idx="8">
                  <c:v>2.1</c:v>
                </c:pt>
                <c:pt idx="9">
                  <c:v>2.4</c:v>
                </c:pt>
                <c:pt idx="10">
                  <c:v>1.9</c:v>
                </c:pt>
                <c:pt idx="11">
                  <c:v>2.11</c:v>
                </c:pt>
                <c:pt idx="12">
                  <c:v>2.6</c:v>
                </c:pt>
                <c:pt idx="13">
                  <c:v>3.54</c:v>
                </c:pt>
                <c:pt idx="14">
                  <c:v>4.18</c:v>
                </c:pt>
                <c:pt idx="15">
                  <c:v>4.25</c:v>
                </c:pt>
                <c:pt idx="16">
                  <c:v>4.7300000000000004</c:v>
                </c:pt>
                <c:pt idx="17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7-4A75-99F3-614BCEFA9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57024"/>
        <c:axId val="279855104"/>
      </c:lineChart>
      <c:catAx>
        <c:axId val="2798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9848832"/>
        <c:crosses val="autoZero"/>
        <c:auto val="1"/>
        <c:lblAlgn val="ctr"/>
        <c:lblOffset val="100"/>
        <c:noMultiLvlLbl val="0"/>
      </c:catAx>
      <c:valAx>
        <c:axId val="2798488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/>
                  <a:t>新台幣仟元</a:t>
                </a:r>
              </a:p>
            </c:rich>
          </c:tx>
          <c:layout>
            <c:manualLayout>
              <c:xMode val="edge"/>
              <c:yMode val="edge"/>
              <c:x val="6.7271696185915372E-2"/>
              <c:y val="1.2940290770863667E-3"/>
            </c:manualLayout>
          </c:layout>
          <c:overlay val="0"/>
          <c:spPr>
            <a:ln>
              <a:solidFill>
                <a:schemeClr val="tx1"/>
              </a:solidFill>
            </a:ln>
          </c:spPr>
        </c:title>
        <c:numFmt formatCode="_-* #,##0_-;\-* #,##0_-;_-* &quot;-&quot;??_-;_-@_-" sourceLinked="1"/>
        <c:majorTickMark val="out"/>
        <c:minorTickMark val="none"/>
        <c:tickLblPos val="nextTo"/>
        <c:crossAx val="279847296"/>
        <c:crosses val="autoZero"/>
        <c:crossBetween val="between"/>
      </c:valAx>
      <c:valAx>
        <c:axId val="27985510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NT$</a:t>
                </a:r>
                <a:endParaRPr lang="zh-TW" dirty="0"/>
              </a:p>
            </c:rich>
          </c:tx>
          <c:layout>
            <c:manualLayout>
              <c:xMode val="edge"/>
              <c:yMode val="edge"/>
              <c:x val="0.95771278590176223"/>
              <c:y val="1.0538355249674397E-3"/>
            </c:manualLayout>
          </c:layout>
          <c:overlay val="0"/>
          <c:spPr>
            <a:ln>
              <a:solidFill>
                <a:schemeClr val="tx1"/>
              </a:solidFill>
            </a:ln>
          </c:spPr>
        </c:title>
        <c:numFmt formatCode="0.00" sourceLinked="1"/>
        <c:majorTickMark val="out"/>
        <c:minorTickMark val="none"/>
        <c:tickLblPos val="nextTo"/>
        <c:crossAx val="279857024"/>
        <c:crosses val="max"/>
        <c:crossBetween val="between"/>
      </c:valAx>
      <c:catAx>
        <c:axId val="27985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98551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B35E-2B52-46A9-B487-11FFF08415F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BF4F-2F03-42A8-A044-974FC80D2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08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CFDA-07A8-45FD-A46A-DFD73DA7AABA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B06F-26D1-4B27-BADA-80ECDEEE8B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BD30-92A3-41D3-B856-2D8D66AD7106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DAB2-564E-4532-81D9-99F974405A41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4B0C-A1BD-45C6-8646-14FE5DDBB0A6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3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258824" y="789431"/>
            <a:ext cx="7561385" cy="0"/>
          </a:xfrm>
          <a:custGeom>
            <a:avLst/>
            <a:gdLst/>
            <a:ahLst/>
            <a:cxnLst/>
            <a:rect l="l" t="t" r="r" b="b"/>
            <a:pathLst>
              <a:path w="8191500">
                <a:moveTo>
                  <a:pt x="0" y="0"/>
                </a:moveTo>
                <a:lnTo>
                  <a:pt x="8191500" y="0"/>
                </a:lnTo>
              </a:path>
            </a:pathLst>
          </a:custGeom>
          <a:ln w="28575">
            <a:solidFill>
              <a:srgbClr val="B4003B"/>
            </a:solidFill>
          </a:ln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5198" y="222314"/>
            <a:ext cx="617360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0066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12" name="圖片 8" descr="頁尾-中文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4686301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48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70" y="303467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859" y="1870234"/>
            <a:ext cx="8004282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fld id="{B6F15528-21DE-4FAA-801E-634DDDAF4B2B}" type="slidenum">
              <a:rPr lang="en-US" altLang="zh-TW" sz="1500" smtClean="0">
                <a:solidFill>
                  <a:prstClr val="black">
                    <a:tint val="75000"/>
                  </a:prstClr>
                </a:solidFill>
              </a:rPr>
              <a:pPr defTabSz="779163"/>
              <a:t>‹#›</a:t>
            </a:fld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717133" y="1600201"/>
            <a:ext cx="3023381" cy="2375535"/>
          </a:xfrm>
          <a:custGeom>
            <a:avLst/>
            <a:gdLst/>
            <a:ahLst/>
            <a:cxnLst/>
            <a:rect l="l" t="t" r="r" b="b"/>
            <a:pathLst>
              <a:path w="3275329" h="3167379">
                <a:moveTo>
                  <a:pt x="0" y="1209675"/>
                </a:moveTo>
                <a:lnTo>
                  <a:pt x="1637410" y="0"/>
                </a:lnTo>
                <a:lnTo>
                  <a:pt x="3274949" y="1209675"/>
                </a:lnTo>
                <a:lnTo>
                  <a:pt x="2649474" y="3166999"/>
                </a:lnTo>
                <a:lnTo>
                  <a:pt x="625348" y="3166999"/>
                </a:lnTo>
                <a:lnTo>
                  <a:pt x="0" y="1209675"/>
                </a:lnTo>
                <a:close/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23851" y="1275208"/>
            <a:ext cx="3096357" cy="86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70" y="303467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fld id="{B6F15528-21DE-4FAA-801E-634DDDAF4B2B}" type="slidenum">
              <a:rPr lang="en-US" altLang="zh-TW" sz="1500" smtClean="0">
                <a:solidFill>
                  <a:prstClr val="black">
                    <a:tint val="75000"/>
                  </a:prstClr>
                </a:solidFill>
              </a:rPr>
              <a:pPr defTabSz="779163"/>
              <a:t>‹#›</a:t>
            </a:fld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圖片 8" descr="頁尾-中文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4624388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3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70" y="303467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4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163"/>
            <a:fld id="{B6F15528-21DE-4FAA-801E-634DDDAF4B2B}" type="slidenum">
              <a:rPr lang="en-US" altLang="zh-TW" sz="1500" smtClean="0">
                <a:solidFill>
                  <a:prstClr val="black">
                    <a:tint val="75000"/>
                  </a:prstClr>
                </a:solidFill>
              </a:rPr>
              <a:pPr defTabSz="779163"/>
              <a:t>‹#›</a:t>
            </a:fld>
            <a:endParaRPr lang="zh-TW" alt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77916" tIns="38958" rIns="77916" bIns="38958"/>
          <a:lstStyle>
            <a:lvl1pPr>
              <a:defRPr/>
            </a:lvl1pPr>
          </a:lstStyle>
          <a:p>
            <a:pPr defTabSz="779163">
              <a:defRPr/>
            </a:pPr>
            <a:endParaRPr lang="en-US" altLang="zh-TW" sz="1500">
              <a:solidFill>
                <a:prstClr val="black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61323"/>
            <a:ext cx="2895600" cy="357188"/>
          </a:xfrm>
          <a:prstGeom prst="rect">
            <a:avLst/>
          </a:prstGeom>
          <a:ln/>
        </p:spPr>
        <p:txBody>
          <a:bodyPr lIns="77916" tIns="38958" rIns="77916" bIns="38958"/>
          <a:lstStyle>
            <a:lvl1pPr>
              <a:defRPr/>
            </a:lvl1pPr>
          </a:lstStyle>
          <a:p>
            <a:pPr defTabSz="779163">
              <a:defRPr/>
            </a:pPr>
            <a:fld id="{9D811081-92BA-44A9-B50E-31CCD80AF1FE}" type="slidenum">
              <a:rPr lang="en-US" altLang="zh-TW" sz="1500" smtClean="0">
                <a:solidFill>
                  <a:prstClr val="black"/>
                </a:solidFill>
              </a:rPr>
              <a:pPr defTabSz="779163">
                <a:defRPr/>
              </a:pPr>
              <a:t>‹#›</a:t>
            </a:fld>
            <a:endParaRPr lang="en-US" altLang="zh-TW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7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-1189" y="0"/>
            <a:ext cx="9148762" cy="5147072"/>
          </a:xfrm>
          <a:prstGeom prst="rect">
            <a:avLst/>
          </a:prstGeom>
          <a:solidFill>
            <a:srgbClr val="231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967164" y="3274758"/>
            <a:ext cx="4673202" cy="1260931"/>
          </a:xfrm>
          <a:prstGeom prst="rect">
            <a:avLst/>
          </a:prstGeom>
          <a:blipFill>
            <a:blip r:embed="rId2"/>
            <a:srcRect/>
            <a:stretch>
              <a:fillRect t="-54500" b="-53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 defTabSz="779163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-1189" y="0"/>
            <a:ext cx="9148762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043238" y="3776665"/>
            <a:ext cx="216694" cy="217885"/>
          </a:xfrm>
          <a:custGeom>
            <a:avLst/>
            <a:gdLst>
              <a:gd name="T0" fmla="*/ 0 w 182"/>
              <a:gd name="T1" fmla="*/ 0 h 183"/>
              <a:gd name="T2" fmla="*/ 0 w 182"/>
              <a:gd name="T3" fmla="*/ 183 h 183"/>
              <a:gd name="T4" fmla="*/ 182 w 182"/>
              <a:gd name="T5" fmla="*/ 183 h 183"/>
              <a:gd name="T6" fmla="*/ 0 w 182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3">
                <a:moveTo>
                  <a:pt x="0" y="0"/>
                </a:moveTo>
                <a:lnTo>
                  <a:pt x="0" y="183"/>
                </a:lnTo>
                <a:lnTo>
                  <a:pt x="182" y="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6" name="Freeform 8"/>
          <p:cNvSpPr>
            <a:spLocks/>
          </p:cNvSpPr>
          <p:nvPr userDrawn="1"/>
        </p:nvSpPr>
        <p:spPr bwMode="auto">
          <a:xfrm>
            <a:off x="1221583" y="1344217"/>
            <a:ext cx="1835944" cy="1838325"/>
          </a:xfrm>
          <a:custGeom>
            <a:avLst/>
            <a:gdLst>
              <a:gd name="T0" fmla="*/ 0 w 1542"/>
              <a:gd name="T1" fmla="*/ 1544 h 1544"/>
              <a:gd name="T2" fmla="*/ 879 w 1542"/>
              <a:gd name="T3" fmla="*/ 1544 h 1544"/>
              <a:gd name="T4" fmla="*/ 1542 w 1542"/>
              <a:gd name="T5" fmla="*/ 881 h 1544"/>
              <a:gd name="T6" fmla="*/ 1542 w 1542"/>
              <a:gd name="T7" fmla="*/ 0 h 1544"/>
              <a:gd name="T8" fmla="*/ 0 w 1542"/>
              <a:gd name="T9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544">
                <a:moveTo>
                  <a:pt x="0" y="1544"/>
                </a:moveTo>
                <a:lnTo>
                  <a:pt x="879" y="1544"/>
                </a:lnTo>
                <a:lnTo>
                  <a:pt x="1542" y="881"/>
                </a:lnTo>
                <a:lnTo>
                  <a:pt x="1542" y="0"/>
                </a:lnTo>
                <a:lnTo>
                  <a:pt x="0" y="15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1288258" y="2759870"/>
            <a:ext cx="1733550" cy="1734741"/>
          </a:xfrm>
          <a:custGeom>
            <a:avLst/>
            <a:gdLst>
              <a:gd name="T0" fmla="*/ 328 w 1456"/>
              <a:gd name="T1" fmla="*/ 1457 h 1457"/>
              <a:gd name="T2" fmla="*/ 1456 w 1456"/>
              <a:gd name="T3" fmla="*/ 328 h 1457"/>
              <a:gd name="T4" fmla="*/ 1456 w 1456"/>
              <a:gd name="T5" fmla="*/ 0 h 1457"/>
              <a:gd name="T6" fmla="*/ 0 w 1456"/>
              <a:gd name="T7" fmla="*/ 1457 h 1457"/>
              <a:gd name="T8" fmla="*/ 328 w 1456"/>
              <a:gd name="T9" fmla="*/ 1457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6" h="1457">
                <a:moveTo>
                  <a:pt x="328" y="1457"/>
                </a:moveTo>
                <a:lnTo>
                  <a:pt x="1456" y="328"/>
                </a:lnTo>
                <a:lnTo>
                  <a:pt x="1456" y="0"/>
                </a:lnTo>
                <a:lnTo>
                  <a:pt x="0" y="1457"/>
                </a:lnTo>
                <a:lnTo>
                  <a:pt x="328" y="1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8" name="Freeform 10"/>
          <p:cNvSpPr>
            <a:spLocks/>
          </p:cNvSpPr>
          <p:nvPr userDrawn="1"/>
        </p:nvSpPr>
        <p:spPr bwMode="auto">
          <a:xfrm>
            <a:off x="2456262" y="3567113"/>
            <a:ext cx="632222" cy="633413"/>
          </a:xfrm>
          <a:custGeom>
            <a:avLst/>
            <a:gdLst>
              <a:gd name="T0" fmla="*/ 0 w 531"/>
              <a:gd name="T1" fmla="*/ 532 h 532"/>
              <a:gd name="T2" fmla="*/ 531 w 531"/>
              <a:gd name="T3" fmla="*/ 532 h 532"/>
              <a:gd name="T4" fmla="*/ 531 w 531"/>
              <a:gd name="T5" fmla="*/ 0 h 532"/>
              <a:gd name="T6" fmla="*/ 0 w 531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1" h="532">
                <a:moveTo>
                  <a:pt x="0" y="532"/>
                </a:moveTo>
                <a:lnTo>
                  <a:pt x="531" y="532"/>
                </a:lnTo>
                <a:lnTo>
                  <a:pt x="531" y="0"/>
                </a:lnTo>
                <a:lnTo>
                  <a:pt x="0" y="5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2986087" y="3873105"/>
            <a:ext cx="216694" cy="216694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182 h 182"/>
              <a:gd name="T4" fmla="*/ 182 w 182"/>
              <a:gd name="T5" fmla="*/ 182 h 182"/>
              <a:gd name="T6" fmla="*/ 0 w 182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0" name="Freeform 12"/>
          <p:cNvSpPr>
            <a:spLocks/>
          </p:cNvSpPr>
          <p:nvPr userDrawn="1"/>
        </p:nvSpPr>
        <p:spPr bwMode="auto">
          <a:xfrm>
            <a:off x="1576390" y="3046811"/>
            <a:ext cx="270272" cy="270272"/>
          </a:xfrm>
          <a:custGeom>
            <a:avLst/>
            <a:gdLst>
              <a:gd name="T0" fmla="*/ 0 w 227"/>
              <a:gd name="T1" fmla="*/ 0 h 227"/>
              <a:gd name="T2" fmla="*/ 0 w 227"/>
              <a:gd name="T3" fmla="*/ 227 h 227"/>
              <a:gd name="T4" fmla="*/ 227 w 227"/>
              <a:gd name="T5" fmla="*/ 227 h 227"/>
              <a:gd name="T6" fmla="*/ 0 w 227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27">
                <a:moveTo>
                  <a:pt x="0" y="0"/>
                </a:moveTo>
                <a:lnTo>
                  <a:pt x="0" y="227"/>
                </a:lnTo>
                <a:lnTo>
                  <a:pt x="227" y="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1" name="Freeform 14"/>
          <p:cNvSpPr>
            <a:spLocks/>
          </p:cNvSpPr>
          <p:nvPr userDrawn="1"/>
        </p:nvSpPr>
        <p:spPr bwMode="auto">
          <a:xfrm>
            <a:off x="442914" y="2799161"/>
            <a:ext cx="2356247" cy="2347913"/>
          </a:xfrm>
          <a:custGeom>
            <a:avLst/>
            <a:gdLst>
              <a:gd name="T0" fmla="*/ 0 w 1979"/>
              <a:gd name="T1" fmla="*/ 1972 h 1972"/>
              <a:gd name="T2" fmla="*/ 14 w 1979"/>
              <a:gd name="T3" fmla="*/ 1972 h 1972"/>
              <a:gd name="T4" fmla="*/ 1979 w 1979"/>
              <a:gd name="T5" fmla="*/ 7 h 1972"/>
              <a:gd name="T6" fmla="*/ 1972 w 1979"/>
              <a:gd name="T7" fmla="*/ 0 h 1972"/>
              <a:gd name="T8" fmla="*/ 0 w 1979"/>
              <a:gd name="T9" fmla="*/ 1972 h 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9" h="1972">
                <a:moveTo>
                  <a:pt x="0" y="1972"/>
                </a:moveTo>
                <a:lnTo>
                  <a:pt x="14" y="1972"/>
                </a:lnTo>
                <a:lnTo>
                  <a:pt x="1979" y="7"/>
                </a:lnTo>
                <a:lnTo>
                  <a:pt x="1972" y="0"/>
                </a:lnTo>
                <a:lnTo>
                  <a:pt x="0" y="19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2" name="Freeform 15"/>
          <p:cNvSpPr>
            <a:spLocks/>
          </p:cNvSpPr>
          <p:nvPr userDrawn="1"/>
        </p:nvSpPr>
        <p:spPr bwMode="auto">
          <a:xfrm>
            <a:off x="1295400" y="0"/>
            <a:ext cx="2722960" cy="2715816"/>
          </a:xfrm>
          <a:custGeom>
            <a:avLst/>
            <a:gdLst>
              <a:gd name="T0" fmla="*/ 2273 w 2287"/>
              <a:gd name="T1" fmla="*/ 0 h 2281"/>
              <a:gd name="T2" fmla="*/ 0 w 2287"/>
              <a:gd name="T3" fmla="*/ 2274 h 2281"/>
              <a:gd name="T4" fmla="*/ 7 w 2287"/>
              <a:gd name="T5" fmla="*/ 2281 h 2281"/>
              <a:gd name="T6" fmla="*/ 2287 w 2287"/>
              <a:gd name="T7" fmla="*/ 0 h 2281"/>
              <a:gd name="T8" fmla="*/ 2273 w 2287"/>
              <a:gd name="T9" fmla="*/ 0 h 2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7" h="2281">
                <a:moveTo>
                  <a:pt x="2273" y="0"/>
                </a:moveTo>
                <a:lnTo>
                  <a:pt x="0" y="2274"/>
                </a:lnTo>
                <a:lnTo>
                  <a:pt x="7" y="2281"/>
                </a:lnTo>
                <a:lnTo>
                  <a:pt x="2287" y="0"/>
                </a:lnTo>
                <a:lnTo>
                  <a:pt x="22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>
            <a:spLocks/>
          </p:cNvSpPr>
          <p:nvPr userDrawn="1"/>
        </p:nvSpPr>
        <p:spPr bwMode="auto">
          <a:xfrm>
            <a:off x="2259807" y="634605"/>
            <a:ext cx="797718" cy="798910"/>
          </a:xfrm>
          <a:custGeom>
            <a:avLst/>
            <a:gdLst>
              <a:gd name="T0" fmla="*/ 670 w 670"/>
              <a:gd name="T1" fmla="*/ 7 h 671"/>
              <a:gd name="T2" fmla="*/ 7 w 670"/>
              <a:gd name="T3" fmla="*/ 671 h 671"/>
              <a:gd name="T4" fmla="*/ 0 w 670"/>
              <a:gd name="T5" fmla="*/ 664 h 671"/>
              <a:gd name="T6" fmla="*/ 663 w 670"/>
              <a:gd name="T7" fmla="*/ 0 h 671"/>
              <a:gd name="T8" fmla="*/ 670 w 670"/>
              <a:gd name="T9" fmla="*/ 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" h="671">
                <a:moveTo>
                  <a:pt x="670" y="7"/>
                </a:moveTo>
                <a:lnTo>
                  <a:pt x="7" y="671"/>
                </a:lnTo>
                <a:lnTo>
                  <a:pt x="0" y="664"/>
                </a:lnTo>
                <a:lnTo>
                  <a:pt x="663" y="0"/>
                </a:lnTo>
                <a:lnTo>
                  <a:pt x="67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4" name="Freeform 18"/>
          <p:cNvSpPr>
            <a:spLocks/>
          </p:cNvSpPr>
          <p:nvPr userDrawn="1"/>
        </p:nvSpPr>
        <p:spPr bwMode="auto">
          <a:xfrm>
            <a:off x="4182666" y="3455194"/>
            <a:ext cx="209550" cy="209550"/>
          </a:xfrm>
          <a:custGeom>
            <a:avLst/>
            <a:gdLst>
              <a:gd name="T0" fmla="*/ 0 w 176"/>
              <a:gd name="T1" fmla="*/ 0 h 176"/>
              <a:gd name="T2" fmla="*/ 0 w 176"/>
              <a:gd name="T3" fmla="*/ 176 h 176"/>
              <a:gd name="T4" fmla="*/ 176 w 176"/>
              <a:gd name="T5" fmla="*/ 176 h 176"/>
              <a:gd name="T6" fmla="*/ 0 w 176"/>
              <a:gd name="T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76">
                <a:moveTo>
                  <a:pt x="0" y="0"/>
                </a:moveTo>
                <a:lnTo>
                  <a:pt x="0" y="176"/>
                </a:lnTo>
                <a:lnTo>
                  <a:pt x="176" y="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67165" y="851298"/>
            <a:ext cx="4069557" cy="1216132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67165" y="2580977"/>
            <a:ext cx="4069557" cy="233153"/>
          </a:xfrm>
        </p:spPr>
        <p:txBody>
          <a:bodyPr vert="horz" lIns="77916" tIns="38958" rIns="77916" bIns="38958" rtlCol="0">
            <a:normAutofit/>
          </a:bodyPr>
          <a:lstStyle>
            <a:lvl1pPr marL="0" indent="0" algn="l">
              <a:buNone/>
              <a:defRPr lang="zh-CN" altLang="en-US" sz="1300" smtClean="0">
                <a:solidFill>
                  <a:schemeClr val="bg1"/>
                </a:solidFill>
              </a:defRPr>
            </a:lvl1pPr>
            <a:lvl2pPr>
              <a:defRPr lang="zh-CN" altLang="en-US" sz="1700" smtClean="0"/>
            </a:lvl2pPr>
            <a:lvl3pPr>
              <a:defRPr lang="zh-CN" altLang="en-US" sz="1500" smtClean="0"/>
            </a:lvl3pPr>
            <a:lvl4pPr>
              <a:defRPr lang="zh-CN" altLang="en-US" sz="1400" smtClean="0"/>
            </a:lvl4pPr>
            <a:lvl5pPr>
              <a:defRPr lang="zh-CN" altLang="en-US" sz="1400"/>
            </a:lvl5pPr>
          </a:lstStyle>
          <a:p>
            <a:pPr marL="194782" marR="0" lvl="0" indent="-194782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67166" y="2358773"/>
            <a:ext cx="4069557" cy="22220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562" indent="0">
              <a:buNone/>
              <a:defRPr/>
            </a:lvl2pPr>
            <a:lvl3pPr marL="779123" indent="0">
              <a:buNone/>
              <a:defRPr/>
            </a:lvl3pPr>
            <a:lvl4pPr marL="1168686" indent="0">
              <a:buNone/>
              <a:defRPr/>
            </a:lvl4pPr>
            <a:lvl5pPr marL="155824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384298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D77D-49A0-4D11-AD82-4565438F9E92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539967" y="214158"/>
            <a:ext cx="359569" cy="522682"/>
            <a:chOff x="8512534" y="214157"/>
            <a:chExt cx="359569" cy="522682"/>
          </a:xfrm>
        </p:grpSpPr>
        <p:sp>
          <p:nvSpPr>
            <p:cNvPr id="12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4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090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189" y="0"/>
            <a:ext cx="9148762" cy="5147072"/>
          </a:xfrm>
          <a:prstGeom prst="rect">
            <a:avLst/>
          </a:prstGeom>
          <a:solidFill>
            <a:srgbClr val="231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967164" y="3274758"/>
            <a:ext cx="4673202" cy="1260931"/>
          </a:xfrm>
          <a:prstGeom prst="rect">
            <a:avLst/>
          </a:prstGeom>
          <a:blipFill>
            <a:blip r:embed="rId2"/>
            <a:srcRect/>
            <a:stretch>
              <a:fillRect t="-54500" b="-53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 defTabSz="779163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1189" y="0"/>
            <a:ext cx="9148762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3043238" y="3776665"/>
            <a:ext cx="216694" cy="217885"/>
          </a:xfrm>
          <a:custGeom>
            <a:avLst/>
            <a:gdLst>
              <a:gd name="T0" fmla="*/ 0 w 182"/>
              <a:gd name="T1" fmla="*/ 0 h 183"/>
              <a:gd name="T2" fmla="*/ 0 w 182"/>
              <a:gd name="T3" fmla="*/ 183 h 183"/>
              <a:gd name="T4" fmla="*/ 182 w 182"/>
              <a:gd name="T5" fmla="*/ 183 h 183"/>
              <a:gd name="T6" fmla="*/ 0 w 182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3">
                <a:moveTo>
                  <a:pt x="0" y="0"/>
                </a:moveTo>
                <a:lnTo>
                  <a:pt x="0" y="183"/>
                </a:lnTo>
                <a:lnTo>
                  <a:pt x="182" y="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221583" y="1344217"/>
            <a:ext cx="1835944" cy="1838325"/>
          </a:xfrm>
          <a:custGeom>
            <a:avLst/>
            <a:gdLst>
              <a:gd name="T0" fmla="*/ 0 w 1542"/>
              <a:gd name="T1" fmla="*/ 1544 h 1544"/>
              <a:gd name="T2" fmla="*/ 879 w 1542"/>
              <a:gd name="T3" fmla="*/ 1544 h 1544"/>
              <a:gd name="T4" fmla="*/ 1542 w 1542"/>
              <a:gd name="T5" fmla="*/ 881 h 1544"/>
              <a:gd name="T6" fmla="*/ 1542 w 1542"/>
              <a:gd name="T7" fmla="*/ 0 h 1544"/>
              <a:gd name="T8" fmla="*/ 0 w 1542"/>
              <a:gd name="T9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544">
                <a:moveTo>
                  <a:pt x="0" y="1544"/>
                </a:moveTo>
                <a:lnTo>
                  <a:pt x="879" y="1544"/>
                </a:lnTo>
                <a:lnTo>
                  <a:pt x="1542" y="881"/>
                </a:lnTo>
                <a:lnTo>
                  <a:pt x="1542" y="0"/>
                </a:lnTo>
                <a:lnTo>
                  <a:pt x="0" y="15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1288258" y="2759870"/>
            <a:ext cx="1733550" cy="1734741"/>
          </a:xfrm>
          <a:custGeom>
            <a:avLst/>
            <a:gdLst>
              <a:gd name="T0" fmla="*/ 328 w 1456"/>
              <a:gd name="T1" fmla="*/ 1457 h 1457"/>
              <a:gd name="T2" fmla="*/ 1456 w 1456"/>
              <a:gd name="T3" fmla="*/ 328 h 1457"/>
              <a:gd name="T4" fmla="*/ 1456 w 1456"/>
              <a:gd name="T5" fmla="*/ 0 h 1457"/>
              <a:gd name="T6" fmla="*/ 0 w 1456"/>
              <a:gd name="T7" fmla="*/ 1457 h 1457"/>
              <a:gd name="T8" fmla="*/ 328 w 1456"/>
              <a:gd name="T9" fmla="*/ 1457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6" h="1457">
                <a:moveTo>
                  <a:pt x="328" y="1457"/>
                </a:moveTo>
                <a:lnTo>
                  <a:pt x="1456" y="328"/>
                </a:lnTo>
                <a:lnTo>
                  <a:pt x="1456" y="0"/>
                </a:lnTo>
                <a:lnTo>
                  <a:pt x="0" y="1457"/>
                </a:lnTo>
                <a:lnTo>
                  <a:pt x="328" y="1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2456262" y="3567113"/>
            <a:ext cx="632222" cy="633413"/>
          </a:xfrm>
          <a:custGeom>
            <a:avLst/>
            <a:gdLst>
              <a:gd name="T0" fmla="*/ 0 w 531"/>
              <a:gd name="T1" fmla="*/ 532 h 532"/>
              <a:gd name="T2" fmla="*/ 531 w 531"/>
              <a:gd name="T3" fmla="*/ 532 h 532"/>
              <a:gd name="T4" fmla="*/ 531 w 531"/>
              <a:gd name="T5" fmla="*/ 0 h 532"/>
              <a:gd name="T6" fmla="*/ 0 w 531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1" h="532">
                <a:moveTo>
                  <a:pt x="0" y="532"/>
                </a:moveTo>
                <a:lnTo>
                  <a:pt x="531" y="532"/>
                </a:lnTo>
                <a:lnTo>
                  <a:pt x="531" y="0"/>
                </a:lnTo>
                <a:lnTo>
                  <a:pt x="0" y="5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2986087" y="3873105"/>
            <a:ext cx="216694" cy="216694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182 h 182"/>
              <a:gd name="T4" fmla="*/ 182 w 182"/>
              <a:gd name="T5" fmla="*/ 182 h 182"/>
              <a:gd name="T6" fmla="*/ 0 w 182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>
            <a:spLocks/>
          </p:cNvSpPr>
          <p:nvPr userDrawn="1"/>
        </p:nvSpPr>
        <p:spPr bwMode="auto">
          <a:xfrm>
            <a:off x="1576390" y="3046811"/>
            <a:ext cx="270272" cy="270272"/>
          </a:xfrm>
          <a:custGeom>
            <a:avLst/>
            <a:gdLst>
              <a:gd name="T0" fmla="*/ 0 w 227"/>
              <a:gd name="T1" fmla="*/ 0 h 227"/>
              <a:gd name="T2" fmla="*/ 0 w 227"/>
              <a:gd name="T3" fmla="*/ 227 h 227"/>
              <a:gd name="T4" fmla="*/ 227 w 227"/>
              <a:gd name="T5" fmla="*/ 227 h 227"/>
              <a:gd name="T6" fmla="*/ 0 w 227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27">
                <a:moveTo>
                  <a:pt x="0" y="0"/>
                </a:moveTo>
                <a:lnTo>
                  <a:pt x="0" y="227"/>
                </a:lnTo>
                <a:lnTo>
                  <a:pt x="227" y="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442914" y="2799161"/>
            <a:ext cx="2356247" cy="2347913"/>
          </a:xfrm>
          <a:custGeom>
            <a:avLst/>
            <a:gdLst>
              <a:gd name="T0" fmla="*/ 0 w 1979"/>
              <a:gd name="T1" fmla="*/ 1972 h 1972"/>
              <a:gd name="T2" fmla="*/ 14 w 1979"/>
              <a:gd name="T3" fmla="*/ 1972 h 1972"/>
              <a:gd name="T4" fmla="*/ 1979 w 1979"/>
              <a:gd name="T5" fmla="*/ 7 h 1972"/>
              <a:gd name="T6" fmla="*/ 1972 w 1979"/>
              <a:gd name="T7" fmla="*/ 0 h 1972"/>
              <a:gd name="T8" fmla="*/ 0 w 1979"/>
              <a:gd name="T9" fmla="*/ 1972 h 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9" h="1972">
                <a:moveTo>
                  <a:pt x="0" y="1972"/>
                </a:moveTo>
                <a:lnTo>
                  <a:pt x="14" y="1972"/>
                </a:lnTo>
                <a:lnTo>
                  <a:pt x="1979" y="7"/>
                </a:lnTo>
                <a:lnTo>
                  <a:pt x="1972" y="0"/>
                </a:lnTo>
                <a:lnTo>
                  <a:pt x="0" y="19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1295400" y="0"/>
            <a:ext cx="2722960" cy="2715816"/>
          </a:xfrm>
          <a:custGeom>
            <a:avLst/>
            <a:gdLst>
              <a:gd name="T0" fmla="*/ 2273 w 2287"/>
              <a:gd name="T1" fmla="*/ 0 h 2281"/>
              <a:gd name="T2" fmla="*/ 0 w 2287"/>
              <a:gd name="T3" fmla="*/ 2274 h 2281"/>
              <a:gd name="T4" fmla="*/ 7 w 2287"/>
              <a:gd name="T5" fmla="*/ 2281 h 2281"/>
              <a:gd name="T6" fmla="*/ 2287 w 2287"/>
              <a:gd name="T7" fmla="*/ 0 h 2281"/>
              <a:gd name="T8" fmla="*/ 2273 w 2287"/>
              <a:gd name="T9" fmla="*/ 0 h 2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7" h="2281">
                <a:moveTo>
                  <a:pt x="2273" y="0"/>
                </a:moveTo>
                <a:lnTo>
                  <a:pt x="0" y="2274"/>
                </a:lnTo>
                <a:lnTo>
                  <a:pt x="7" y="2281"/>
                </a:lnTo>
                <a:lnTo>
                  <a:pt x="2287" y="0"/>
                </a:lnTo>
                <a:lnTo>
                  <a:pt x="22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>
            <a:off x="2259807" y="634605"/>
            <a:ext cx="797718" cy="798910"/>
          </a:xfrm>
          <a:custGeom>
            <a:avLst/>
            <a:gdLst>
              <a:gd name="T0" fmla="*/ 670 w 670"/>
              <a:gd name="T1" fmla="*/ 7 h 671"/>
              <a:gd name="T2" fmla="*/ 7 w 670"/>
              <a:gd name="T3" fmla="*/ 671 h 671"/>
              <a:gd name="T4" fmla="*/ 0 w 670"/>
              <a:gd name="T5" fmla="*/ 664 h 671"/>
              <a:gd name="T6" fmla="*/ 663 w 670"/>
              <a:gd name="T7" fmla="*/ 0 h 671"/>
              <a:gd name="T8" fmla="*/ 670 w 670"/>
              <a:gd name="T9" fmla="*/ 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" h="671">
                <a:moveTo>
                  <a:pt x="670" y="7"/>
                </a:moveTo>
                <a:lnTo>
                  <a:pt x="7" y="671"/>
                </a:lnTo>
                <a:lnTo>
                  <a:pt x="0" y="664"/>
                </a:lnTo>
                <a:lnTo>
                  <a:pt x="663" y="0"/>
                </a:lnTo>
                <a:lnTo>
                  <a:pt x="67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4182666" y="3455194"/>
            <a:ext cx="209550" cy="209550"/>
          </a:xfrm>
          <a:custGeom>
            <a:avLst/>
            <a:gdLst>
              <a:gd name="T0" fmla="*/ 0 w 176"/>
              <a:gd name="T1" fmla="*/ 0 h 176"/>
              <a:gd name="T2" fmla="*/ 0 w 176"/>
              <a:gd name="T3" fmla="*/ 176 h 176"/>
              <a:gd name="T4" fmla="*/ 176 w 176"/>
              <a:gd name="T5" fmla="*/ 176 h 176"/>
              <a:gd name="T6" fmla="*/ 0 w 176"/>
              <a:gd name="T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76">
                <a:moveTo>
                  <a:pt x="0" y="0"/>
                </a:moveTo>
                <a:lnTo>
                  <a:pt x="0" y="176"/>
                </a:lnTo>
                <a:lnTo>
                  <a:pt x="176" y="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defTabSz="779163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86213" y="1887622"/>
            <a:ext cx="4654154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389563" indent="0" algn="ctr">
              <a:buNone/>
              <a:defRPr sz="1700"/>
            </a:lvl2pPr>
            <a:lvl3pPr marL="779123" indent="0" algn="ctr">
              <a:buNone/>
              <a:defRPr sz="1500"/>
            </a:lvl3pPr>
            <a:lvl4pPr marL="1168687" indent="0" algn="ctr">
              <a:buNone/>
              <a:defRPr sz="1400"/>
            </a:lvl4pPr>
            <a:lvl5pPr marL="1558249" indent="0" algn="ctr">
              <a:buNone/>
              <a:defRPr sz="1400"/>
            </a:lvl5pPr>
            <a:lvl6pPr marL="1947810" indent="0" algn="ctr">
              <a:buNone/>
              <a:defRPr sz="1400"/>
            </a:lvl6pPr>
            <a:lvl7pPr marL="2337371" indent="0" algn="ctr">
              <a:buNone/>
              <a:defRPr sz="1400"/>
            </a:lvl7pPr>
            <a:lvl8pPr marL="2726935" indent="0" algn="ctr">
              <a:buNone/>
              <a:defRPr sz="1400"/>
            </a:lvl8pPr>
            <a:lvl9pPr marL="3116497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86213" y="1034059"/>
            <a:ext cx="4654154" cy="823796"/>
          </a:xfrm>
        </p:spPr>
        <p:txBody>
          <a:bodyPr anchor="ctr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86213" y="2671170"/>
            <a:ext cx="4654154" cy="22030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562" indent="0">
              <a:buNone/>
              <a:defRPr/>
            </a:lvl2pPr>
            <a:lvl3pPr marL="779123" indent="0">
              <a:buNone/>
              <a:defRPr/>
            </a:lvl3pPr>
            <a:lvl4pPr marL="1168686" indent="0">
              <a:buNone/>
              <a:defRPr/>
            </a:lvl4pPr>
            <a:lvl5pPr marL="155824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86213" y="2893374"/>
            <a:ext cx="4654154" cy="22030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562" indent="0">
              <a:buNone/>
              <a:defRPr/>
            </a:lvl2pPr>
            <a:lvl3pPr marL="779123" indent="0">
              <a:buNone/>
              <a:defRPr/>
            </a:lvl3pPr>
            <a:lvl4pPr marL="1168686" indent="0">
              <a:buNone/>
              <a:defRPr/>
            </a:lvl4pPr>
            <a:lvl5pPr marL="155824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697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258823" y="789431"/>
            <a:ext cx="7561385" cy="0"/>
          </a:xfrm>
          <a:custGeom>
            <a:avLst/>
            <a:gdLst/>
            <a:ahLst/>
            <a:cxnLst/>
            <a:rect l="l" t="t" r="r" b="b"/>
            <a:pathLst>
              <a:path w="8191500">
                <a:moveTo>
                  <a:pt x="0" y="0"/>
                </a:moveTo>
                <a:lnTo>
                  <a:pt x="8191500" y="0"/>
                </a:lnTo>
              </a:path>
            </a:pathLst>
          </a:custGeom>
          <a:ln w="28575">
            <a:solidFill>
              <a:srgbClr val="B4003B"/>
            </a:solidFill>
          </a:ln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5197" y="222313"/>
            <a:ext cx="617360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0066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12" name="圖片 8" descr="頁尾-中文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4686300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2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69" y="303466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859" y="1870234"/>
            <a:ext cx="8004282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fld id="{B6F15528-21DE-4FAA-801E-634DDDAF4B2B}" type="slidenum">
              <a:rPr sz="1500">
                <a:solidFill>
                  <a:prstClr val="black">
                    <a:tint val="75000"/>
                  </a:prstClr>
                </a:solidFill>
              </a:rPr>
              <a:pPr defTabSz="779252"/>
              <a:t>‹#›</a:t>
            </a:fld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717132" y="1600200"/>
            <a:ext cx="3023381" cy="2375535"/>
          </a:xfrm>
          <a:custGeom>
            <a:avLst/>
            <a:gdLst/>
            <a:ahLst/>
            <a:cxnLst/>
            <a:rect l="l" t="t" r="r" b="b"/>
            <a:pathLst>
              <a:path w="3275329" h="3167379">
                <a:moveTo>
                  <a:pt x="0" y="1209675"/>
                </a:moveTo>
                <a:lnTo>
                  <a:pt x="1637410" y="0"/>
                </a:lnTo>
                <a:lnTo>
                  <a:pt x="3274949" y="1209675"/>
                </a:lnTo>
                <a:lnTo>
                  <a:pt x="2649474" y="3166999"/>
                </a:lnTo>
                <a:lnTo>
                  <a:pt x="625348" y="3166999"/>
                </a:lnTo>
                <a:lnTo>
                  <a:pt x="0" y="1209675"/>
                </a:lnTo>
                <a:close/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23850" y="1275207"/>
            <a:ext cx="3096357" cy="86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69" y="303466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fld id="{B6F15528-21DE-4FAA-801E-634DDDAF4B2B}" type="slidenum">
              <a:rPr sz="1500">
                <a:solidFill>
                  <a:prstClr val="black">
                    <a:tint val="75000"/>
                  </a:prstClr>
                </a:solidFill>
              </a:rPr>
              <a:pPr defTabSz="779252"/>
              <a:t>‹#›</a:t>
            </a:fld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圖片 8" descr="頁尾-中文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4624388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31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69" y="303466"/>
            <a:ext cx="8519862" cy="569387"/>
          </a:xfrm>
        </p:spPr>
        <p:txBody>
          <a:bodyPr lIns="0" tIns="0" rIns="0" bIns="0"/>
          <a:lstStyle>
            <a:lvl1pPr>
              <a:defRPr sz="37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996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fld id="{B6F15528-21DE-4FAA-801E-634DDDAF4B2B}" type="slidenum">
              <a:rPr sz="1500">
                <a:solidFill>
                  <a:prstClr val="black">
                    <a:tint val="75000"/>
                  </a:prstClr>
                </a:solidFill>
              </a:rPr>
              <a:pPr defTabSz="779252"/>
              <a:t>‹#›</a:t>
            </a:fld>
            <a:endParaRPr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19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 defTabSz="779252">
              <a:defRPr/>
            </a:pPr>
            <a:endParaRPr lang="en-US" altLang="zh-TW" sz="1500">
              <a:solidFill>
                <a:prstClr val="black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61322"/>
            <a:ext cx="2895600" cy="35718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 defTabSz="779252">
              <a:defRPr/>
            </a:pPr>
            <a:fld id="{9D811081-92BA-44A9-B50E-31CCD80AF1FE}" type="slidenum">
              <a:rPr lang="en-US" altLang="zh-TW" sz="1500">
                <a:solidFill>
                  <a:prstClr val="black"/>
                </a:solidFill>
              </a:rPr>
              <a:pPr defTabSz="779252">
                <a:defRPr/>
              </a:pPr>
              <a:t>‹#›</a:t>
            </a:fld>
            <a:endParaRPr lang="en-US" altLang="zh-TW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84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-1190" y="0"/>
            <a:ext cx="9148762" cy="5147072"/>
          </a:xfrm>
          <a:prstGeom prst="rect">
            <a:avLst/>
          </a:prstGeom>
          <a:solidFill>
            <a:srgbClr val="231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967164" y="3274757"/>
            <a:ext cx="4673202" cy="1260931"/>
          </a:xfrm>
          <a:prstGeom prst="rect">
            <a:avLst/>
          </a:prstGeom>
          <a:blipFill>
            <a:blip r:embed="rId2"/>
            <a:srcRect/>
            <a:stretch>
              <a:fillRect t="-54500" b="-53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-1190" y="0"/>
            <a:ext cx="9148762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043238" y="3776664"/>
            <a:ext cx="216694" cy="217885"/>
          </a:xfrm>
          <a:custGeom>
            <a:avLst/>
            <a:gdLst>
              <a:gd name="T0" fmla="*/ 0 w 182"/>
              <a:gd name="T1" fmla="*/ 0 h 183"/>
              <a:gd name="T2" fmla="*/ 0 w 182"/>
              <a:gd name="T3" fmla="*/ 183 h 183"/>
              <a:gd name="T4" fmla="*/ 182 w 182"/>
              <a:gd name="T5" fmla="*/ 183 h 183"/>
              <a:gd name="T6" fmla="*/ 0 w 182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3">
                <a:moveTo>
                  <a:pt x="0" y="0"/>
                </a:moveTo>
                <a:lnTo>
                  <a:pt x="0" y="183"/>
                </a:lnTo>
                <a:lnTo>
                  <a:pt x="182" y="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6" name="Freeform 8"/>
          <p:cNvSpPr>
            <a:spLocks/>
          </p:cNvSpPr>
          <p:nvPr userDrawn="1"/>
        </p:nvSpPr>
        <p:spPr bwMode="auto">
          <a:xfrm>
            <a:off x="1221582" y="1344216"/>
            <a:ext cx="1835944" cy="1838325"/>
          </a:xfrm>
          <a:custGeom>
            <a:avLst/>
            <a:gdLst>
              <a:gd name="T0" fmla="*/ 0 w 1542"/>
              <a:gd name="T1" fmla="*/ 1544 h 1544"/>
              <a:gd name="T2" fmla="*/ 879 w 1542"/>
              <a:gd name="T3" fmla="*/ 1544 h 1544"/>
              <a:gd name="T4" fmla="*/ 1542 w 1542"/>
              <a:gd name="T5" fmla="*/ 881 h 1544"/>
              <a:gd name="T6" fmla="*/ 1542 w 1542"/>
              <a:gd name="T7" fmla="*/ 0 h 1544"/>
              <a:gd name="T8" fmla="*/ 0 w 1542"/>
              <a:gd name="T9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544">
                <a:moveTo>
                  <a:pt x="0" y="1544"/>
                </a:moveTo>
                <a:lnTo>
                  <a:pt x="879" y="1544"/>
                </a:lnTo>
                <a:lnTo>
                  <a:pt x="1542" y="881"/>
                </a:lnTo>
                <a:lnTo>
                  <a:pt x="1542" y="0"/>
                </a:lnTo>
                <a:lnTo>
                  <a:pt x="0" y="15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1288257" y="2759869"/>
            <a:ext cx="1733550" cy="1734741"/>
          </a:xfrm>
          <a:custGeom>
            <a:avLst/>
            <a:gdLst>
              <a:gd name="T0" fmla="*/ 328 w 1456"/>
              <a:gd name="T1" fmla="*/ 1457 h 1457"/>
              <a:gd name="T2" fmla="*/ 1456 w 1456"/>
              <a:gd name="T3" fmla="*/ 328 h 1457"/>
              <a:gd name="T4" fmla="*/ 1456 w 1456"/>
              <a:gd name="T5" fmla="*/ 0 h 1457"/>
              <a:gd name="T6" fmla="*/ 0 w 1456"/>
              <a:gd name="T7" fmla="*/ 1457 h 1457"/>
              <a:gd name="T8" fmla="*/ 328 w 1456"/>
              <a:gd name="T9" fmla="*/ 1457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6" h="1457">
                <a:moveTo>
                  <a:pt x="328" y="1457"/>
                </a:moveTo>
                <a:lnTo>
                  <a:pt x="1456" y="328"/>
                </a:lnTo>
                <a:lnTo>
                  <a:pt x="1456" y="0"/>
                </a:lnTo>
                <a:lnTo>
                  <a:pt x="0" y="1457"/>
                </a:lnTo>
                <a:lnTo>
                  <a:pt x="328" y="1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8" name="Freeform 10"/>
          <p:cNvSpPr>
            <a:spLocks/>
          </p:cNvSpPr>
          <p:nvPr userDrawn="1"/>
        </p:nvSpPr>
        <p:spPr bwMode="auto">
          <a:xfrm>
            <a:off x="2456261" y="3567112"/>
            <a:ext cx="632222" cy="633413"/>
          </a:xfrm>
          <a:custGeom>
            <a:avLst/>
            <a:gdLst>
              <a:gd name="T0" fmla="*/ 0 w 531"/>
              <a:gd name="T1" fmla="*/ 532 h 532"/>
              <a:gd name="T2" fmla="*/ 531 w 531"/>
              <a:gd name="T3" fmla="*/ 532 h 532"/>
              <a:gd name="T4" fmla="*/ 531 w 531"/>
              <a:gd name="T5" fmla="*/ 0 h 532"/>
              <a:gd name="T6" fmla="*/ 0 w 531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1" h="532">
                <a:moveTo>
                  <a:pt x="0" y="532"/>
                </a:moveTo>
                <a:lnTo>
                  <a:pt x="531" y="532"/>
                </a:lnTo>
                <a:lnTo>
                  <a:pt x="531" y="0"/>
                </a:lnTo>
                <a:lnTo>
                  <a:pt x="0" y="5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2986087" y="3873105"/>
            <a:ext cx="216694" cy="216694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182 h 182"/>
              <a:gd name="T4" fmla="*/ 182 w 182"/>
              <a:gd name="T5" fmla="*/ 182 h 182"/>
              <a:gd name="T6" fmla="*/ 0 w 182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0" name="Freeform 12"/>
          <p:cNvSpPr>
            <a:spLocks/>
          </p:cNvSpPr>
          <p:nvPr userDrawn="1"/>
        </p:nvSpPr>
        <p:spPr bwMode="auto">
          <a:xfrm>
            <a:off x="1576389" y="3046811"/>
            <a:ext cx="270272" cy="270272"/>
          </a:xfrm>
          <a:custGeom>
            <a:avLst/>
            <a:gdLst>
              <a:gd name="T0" fmla="*/ 0 w 227"/>
              <a:gd name="T1" fmla="*/ 0 h 227"/>
              <a:gd name="T2" fmla="*/ 0 w 227"/>
              <a:gd name="T3" fmla="*/ 227 h 227"/>
              <a:gd name="T4" fmla="*/ 227 w 227"/>
              <a:gd name="T5" fmla="*/ 227 h 227"/>
              <a:gd name="T6" fmla="*/ 0 w 227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27">
                <a:moveTo>
                  <a:pt x="0" y="0"/>
                </a:moveTo>
                <a:lnTo>
                  <a:pt x="0" y="227"/>
                </a:lnTo>
                <a:lnTo>
                  <a:pt x="227" y="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1" name="Freeform 14"/>
          <p:cNvSpPr>
            <a:spLocks/>
          </p:cNvSpPr>
          <p:nvPr userDrawn="1"/>
        </p:nvSpPr>
        <p:spPr bwMode="auto">
          <a:xfrm>
            <a:off x="442913" y="2799160"/>
            <a:ext cx="2356247" cy="2347913"/>
          </a:xfrm>
          <a:custGeom>
            <a:avLst/>
            <a:gdLst>
              <a:gd name="T0" fmla="*/ 0 w 1979"/>
              <a:gd name="T1" fmla="*/ 1972 h 1972"/>
              <a:gd name="T2" fmla="*/ 14 w 1979"/>
              <a:gd name="T3" fmla="*/ 1972 h 1972"/>
              <a:gd name="T4" fmla="*/ 1979 w 1979"/>
              <a:gd name="T5" fmla="*/ 7 h 1972"/>
              <a:gd name="T6" fmla="*/ 1972 w 1979"/>
              <a:gd name="T7" fmla="*/ 0 h 1972"/>
              <a:gd name="T8" fmla="*/ 0 w 1979"/>
              <a:gd name="T9" fmla="*/ 1972 h 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9" h="1972">
                <a:moveTo>
                  <a:pt x="0" y="1972"/>
                </a:moveTo>
                <a:lnTo>
                  <a:pt x="14" y="1972"/>
                </a:lnTo>
                <a:lnTo>
                  <a:pt x="1979" y="7"/>
                </a:lnTo>
                <a:lnTo>
                  <a:pt x="1972" y="0"/>
                </a:lnTo>
                <a:lnTo>
                  <a:pt x="0" y="19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2" name="Freeform 15"/>
          <p:cNvSpPr>
            <a:spLocks/>
          </p:cNvSpPr>
          <p:nvPr userDrawn="1"/>
        </p:nvSpPr>
        <p:spPr bwMode="auto">
          <a:xfrm>
            <a:off x="1295400" y="0"/>
            <a:ext cx="2722960" cy="2715816"/>
          </a:xfrm>
          <a:custGeom>
            <a:avLst/>
            <a:gdLst>
              <a:gd name="T0" fmla="*/ 2273 w 2287"/>
              <a:gd name="T1" fmla="*/ 0 h 2281"/>
              <a:gd name="T2" fmla="*/ 0 w 2287"/>
              <a:gd name="T3" fmla="*/ 2274 h 2281"/>
              <a:gd name="T4" fmla="*/ 7 w 2287"/>
              <a:gd name="T5" fmla="*/ 2281 h 2281"/>
              <a:gd name="T6" fmla="*/ 2287 w 2287"/>
              <a:gd name="T7" fmla="*/ 0 h 2281"/>
              <a:gd name="T8" fmla="*/ 2273 w 2287"/>
              <a:gd name="T9" fmla="*/ 0 h 2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7" h="2281">
                <a:moveTo>
                  <a:pt x="2273" y="0"/>
                </a:moveTo>
                <a:lnTo>
                  <a:pt x="0" y="2274"/>
                </a:lnTo>
                <a:lnTo>
                  <a:pt x="7" y="2281"/>
                </a:lnTo>
                <a:lnTo>
                  <a:pt x="2287" y="0"/>
                </a:lnTo>
                <a:lnTo>
                  <a:pt x="22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>
            <a:spLocks/>
          </p:cNvSpPr>
          <p:nvPr userDrawn="1"/>
        </p:nvSpPr>
        <p:spPr bwMode="auto">
          <a:xfrm>
            <a:off x="2259807" y="634605"/>
            <a:ext cx="797718" cy="798910"/>
          </a:xfrm>
          <a:custGeom>
            <a:avLst/>
            <a:gdLst>
              <a:gd name="T0" fmla="*/ 670 w 670"/>
              <a:gd name="T1" fmla="*/ 7 h 671"/>
              <a:gd name="T2" fmla="*/ 7 w 670"/>
              <a:gd name="T3" fmla="*/ 671 h 671"/>
              <a:gd name="T4" fmla="*/ 0 w 670"/>
              <a:gd name="T5" fmla="*/ 664 h 671"/>
              <a:gd name="T6" fmla="*/ 663 w 670"/>
              <a:gd name="T7" fmla="*/ 0 h 671"/>
              <a:gd name="T8" fmla="*/ 670 w 670"/>
              <a:gd name="T9" fmla="*/ 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" h="671">
                <a:moveTo>
                  <a:pt x="670" y="7"/>
                </a:moveTo>
                <a:lnTo>
                  <a:pt x="7" y="671"/>
                </a:lnTo>
                <a:lnTo>
                  <a:pt x="0" y="664"/>
                </a:lnTo>
                <a:lnTo>
                  <a:pt x="663" y="0"/>
                </a:lnTo>
                <a:lnTo>
                  <a:pt x="67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4" name="Freeform 18"/>
          <p:cNvSpPr>
            <a:spLocks/>
          </p:cNvSpPr>
          <p:nvPr userDrawn="1"/>
        </p:nvSpPr>
        <p:spPr bwMode="auto">
          <a:xfrm>
            <a:off x="4182666" y="3455194"/>
            <a:ext cx="209550" cy="209550"/>
          </a:xfrm>
          <a:custGeom>
            <a:avLst/>
            <a:gdLst>
              <a:gd name="T0" fmla="*/ 0 w 176"/>
              <a:gd name="T1" fmla="*/ 0 h 176"/>
              <a:gd name="T2" fmla="*/ 0 w 176"/>
              <a:gd name="T3" fmla="*/ 176 h 176"/>
              <a:gd name="T4" fmla="*/ 176 w 176"/>
              <a:gd name="T5" fmla="*/ 176 h 176"/>
              <a:gd name="T6" fmla="*/ 0 w 176"/>
              <a:gd name="T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76">
                <a:moveTo>
                  <a:pt x="0" y="0"/>
                </a:moveTo>
                <a:lnTo>
                  <a:pt x="0" y="176"/>
                </a:lnTo>
                <a:lnTo>
                  <a:pt x="176" y="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67164" y="851298"/>
            <a:ext cx="4069557" cy="1216132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67164" y="2580976"/>
            <a:ext cx="4069557" cy="233153"/>
          </a:xfrm>
        </p:spPr>
        <p:txBody>
          <a:bodyPr vert="horz" lIns="77925" tIns="38963" rIns="77925" bIns="38963" rtlCol="0">
            <a:normAutofit/>
          </a:bodyPr>
          <a:lstStyle>
            <a:lvl1pPr marL="0" indent="0" algn="l">
              <a:buNone/>
              <a:defRPr lang="zh-CN" altLang="en-US" sz="1300" smtClean="0">
                <a:solidFill>
                  <a:schemeClr val="bg1"/>
                </a:solidFill>
              </a:defRPr>
            </a:lvl1pPr>
            <a:lvl2pPr>
              <a:defRPr lang="zh-CN" altLang="en-US" sz="1700" smtClean="0"/>
            </a:lvl2pPr>
            <a:lvl3pPr>
              <a:defRPr lang="zh-CN" altLang="en-US" sz="1500" smtClean="0"/>
            </a:lvl3pPr>
            <a:lvl4pPr>
              <a:defRPr lang="zh-CN" altLang="en-US" sz="1400" smtClean="0"/>
            </a:lvl4pPr>
            <a:lvl5pPr>
              <a:defRPr lang="zh-CN" altLang="en-US" sz="1400"/>
            </a:lvl5pPr>
          </a:lstStyle>
          <a:p>
            <a:pPr marL="194804" marR="0" lvl="0" indent="-194804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67165" y="2358772"/>
            <a:ext cx="4069557" cy="22220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606" indent="0">
              <a:buNone/>
              <a:defRPr/>
            </a:lvl2pPr>
            <a:lvl3pPr marL="779212" indent="0">
              <a:buNone/>
              <a:defRPr/>
            </a:lvl3pPr>
            <a:lvl4pPr marL="1168819" indent="0">
              <a:buNone/>
              <a:defRPr/>
            </a:lvl4pPr>
            <a:lvl5pPr marL="1558426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361824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190" y="0"/>
            <a:ext cx="9148762" cy="5147072"/>
          </a:xfrm>
          <a:prstGeom prst="rect">
            <a:avLst/>
          </a:prstGeom>
          <a:solidFill>
            <a:srgbClr val="231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967164" y="3274757"/>
            <a:ext cx="4673202" cy="1260931"/>
          </a:xfrm>
          <a:prstGeom prst="rect">
            <a:avLst/>
          </a:prstGeom>
          <a:blipFill>
            <a:blip r:embed="rId2"/>
            <a:srcRect/>
            <a:stretch>
              <a:fillRect t="-54500" b="-53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1190" y="0"/>
            <a:ext cx="9148762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3043238" y="3776664"/>
            <a:ext cx="216694" cy="217885"/>
          </a:xfrm>
          <a:custGeom>
            <a:avLst/>
            <a:gdLst>
              <a:gd name="T0" fmla="*/ 0 w 182"/>
              <a:gd name="T1" fmla="*/ 0 h 183"/>
              <a:gd name="T2" fmla="*/ 0 w 182"/>
              <a:gd name="T3" fmla="*/ 183 h 183"/>
              <a:gd name="T4" fmla="*/ 182 w 182"/>
              <a:gd name="T5" fmla="*/ 183 h 183"/>
              <a:gd name="T6" fmla="*/ 0 w 182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3">
                <a:moveTo>
                  <a:pt x="0" y="0"/>
                </a:moveTo>
                <a:lnTo>
                  <a:pt x="0" y="183"/>
                </a:lnTo>
                <a:lnTo>
                  <a:pt x="182" y="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221582" y="1344216"/>
            <a:ext cx="1835944" cy="1838325"/>
          </a:xfrm>
          <a:custGeom>
            <a:avLst/>
            <a:gdLst>
              <a:gd name="T0" fmla="*/ 0 w 1542"/>
              <a:gd name="T1" fmla="*/ 1544 h 1544"/>
              <a:gd name="T2" fmla="*/ 879 w 1542"/>
              <a:gd name="T3" fmla="*/ 1544 h 1544"/>
              <a:gd name="T4" fmla="*/ 1542 w 1542"/>
              <a:gd name="T5" fmla="*/ 881 h 1544"/>
              <a:gd name="T6" fmla="*/ 1542 w 1542"/>
              <a:gd name="T7" fmla="*/ 0 h 1544"/>
              <a:gd name="T8" fmla="*/ 0 w 1542"/>
              <a:gd name="T9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544">
                <a:moveTo>
                  <a:pt x="0" y="1544"/>
                </a:moveTo>
                <a:lnTo>
                  <a:pt x="879" y="1544"/>
                </a:lnTo>
                <a:lnTo>
                  <a:pt x="1542" y="881"/>
                </a:lnTo>
                <a:lnTo>
                  <a:pt x="1542" y="0"/>
                </a:lnTo>
                <a:lnTo>
                  <a:pt x="0" y="15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1288257" y="2759869"/>
            <a:ext cx="1733550" cy="1734741"/>
          </a:xfrm>
          <a:custGeom>
            <a:avLst/>
            <a:gdLst>
              <a:gd name="T0" fmla="*/ 328 w 1456"/>
              <a:gd name="T1" fmla="*/ 1457 h 1457"/>
              <a:gd name="T2" fmla="*/ 1456 w 1456"/>
              <a:gd name="T3" fmla="*/ 328 h 1457"/>
              <a:gd name="T4" fmla="*/ 1456 w 1456"/>
              <a:gd name="T5" fmla="*/ 0 h 1457"/>
              <a:gd name="T6" fmla="*/ 0 w 1456"/>
              <a:gd name="T7" fmla="*/ 1457 h 1457"/>
              <a:gd name="T8" fmla="*/ 328 w 1456"/>
              <a:gd name="T9" fmla="*/ 1457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6" h="1457">
                <a:moveTo>
                  <a:pt x="328" y="1457"/>
                </a:moveTo>
                <a:lnTo>
                  <a:pt x="1456" y="328"/>
                </a:lnTo>
                <a:lnTo>
                  <a:pt x="1456" y="0"/>
                </a:lnTo>
                <a:lnTo>
                  <a:pt x="0" y="1457"/>
                </a:lnTo>
                <a:lnTo>
                  <a:pt x="328" y="1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2456261" y="3567112"/>
            <a:ext cx="632222" cy="633413"/>
          </a:xfrm>
          <a:custGeom>
            <a:avLst/>
            <a:gdLst>
              <a:gd name="T0" fmla="*/ 0 w 531"/>
              <a:gd name="T1" fmla="*/ 532 h 532"/>
              <a:gd name="T2" fmla="*/ 531 w 531"/>
              <a:gd name="T3" fmla="*/ 532 h 532"/>
              <a:gd name="T4" fmla="*/ 531 w 531"/>
              <a:gd name="T5" fmla="*/ 0 h 532"/>
              <a:gd name="T6" fmla="*/ 0 w 531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1" h="532">
                <a:moveTo>
                  <a:pt x="0" y="532"/>
                </a:moveTo>
                <a:lnTo>
                  <a:pt x="531" y="532"/>
                </a:lnTo>
                <a:lnTo>
                  <a:pt x="531" y="0"/>
                </a:lnTo>
                <a:lnTo>
                  <a:pt x="0" y="5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2986087" y="3873105"/>
            <a:ext cx="216694" cy="216694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182 h 182"/>
              <a:gd name="T4" fmla="*/ 182 w 182"/>
              <a:gd name="T5" fmla="*/ 182 h 182"/>
              <a:gd name="T6" fmla="*/ 0 w 182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>
            <a:spLocks/>
          </p:cNvSpPr>
          <p:nvPr userDrawn="1"/>
        </p:nvSpPr>
        <p:spPr bwMode="auto">
          <a:xfrm>
            <a:off x="1576389" y="3046811"/>
            <a:ext cx="270272" cy="270272"/>
          </a:xfrm>
          <a:custGeom>
            <a:avLst/>
            <a:gdLst>
              <a:gd name="T0" fmla="*/ 0 w 227"/>
              <a:gd name="T1" fmla="*/ 0 h 227"/>
              <a:gd name="T2" fmla="*/ 0 w 227"/>
              <a:gd name="T3" fmla="*/ 227 h 227"/>
              <a:gd name="T4" fmla="*/ 227 w 227"/>
              <a:gd name="T5" fmla="*/ 227 h 227"/>
              <a:gd name="T6" fmla="*/ 0 w 227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27">
                <a:moveTo>
                  <a:pt x="0" y="0"/>
                </a:moveTo>
                <a:lnTo>
                  <a:pt x="0" y="227"/>
                </a:lnTo>
                <a:lnTo>
                  <a:pt x="227" y="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442913" y="2799160"/>
            <a:ext cx="2356247" cy="2347913"/>
          </a:xfrm>
          <a:custGeom>
            <a:avLst/>
            <a:gdLst>
              <a:gd name="T0" fmla="*/ 0 w 1979"/>
              <a:gd name="T1" fmla="*/ 1972 h 1972"/>
              <a:gd name="T2" fmla="*/ 14 w 1979"/>
              <a:gd name="T3" fmla="*/ 1972 h 1972"/>
              <a:gd name="T4" fmla="*/ 1979 w 1979"/>
              <a:gd name="T5" fmla="*/ 7 h 1972"/>
              <a:gd name="T6" fmla="*/ 1972 w 1979"/>
              <a:gd name="T7" fmla="*/ 0 h 1972"/>
              <a:gd name="T8" fmla="*/ 0 w 1979"/>
              <a:gd name="T9" fmla="*/ 1972 h 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9" h="1972">
                <a:moveTo>
                  <a:pt x="0" y="1972"/>
                </a:moveTo>
                <a:lnTo>
                  <a:pt x="14" y="1972"/>
                </a:lnTo>
                <a:lnTo>
                  <a:pt x="1979" y="7"/>
                </a:lnTo>
                <a:lnTo>
                  <a:pt x="1972" y="0"/>
                </a:lnTo>
                <a:lnTo>
                  <a:pt x="0" y="19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1295400" y="0"/>
            <a:ext cx="2722960" cy="2715816"/>
          </a:xfrm>
          <a:custGeom>
            <a:avLst/>
            <a:gdLst>
              <a:gd name="T0" fmla="*/ 2273 w 2287"/>
              <a:gd name="T1" fmla="*/ 0 h 2281"/>
              <a:gd name="T2" fmla="*/ 0 w 2287"/>
              <a:gd name="T3" fmla="*/ 2274 h 2281"/>
              <a:gd name="T4" fmla="*/ 7 w 2287"/>
              <a:gd name="T5" fmla="*/ 2281 h 2281"/>
              <a:gd name="T6" fmla="*/ 2287 w 2287"/>
              <a:gd name="T7" fmla="*/ 0 h 2281"/>
              <a:gd name="T8" fmla="*/ 2273 w 2287"/>
              <a:gd name="T9" fmla="*/ 0 h 2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7" h="2281">
                <a:moveTo>
                  <a:pt x="2273" y="0"/>
                </a:moveTo>
                <a:lnTo>
                  <a:pt x="0" y="2274"/>
                </a:lnTo>
                <a:lnTo>
                  <a:pt x="7" y="2281"/>
                </a:lnTo>
                <a:lnTo>
                  <a:pt x="2287" y="0"/>
                </a:lnTo>
                <a:lnTo>
                  <a:pt x="22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>
            <a:off x="2259807" y="634605"/>
            <a:ext cx="797718" cy="798910"/>
          </a:xfrm>
          <a:custGeom>
            <a:avLst/>
            <a:gdLst>
              <a:gd name="T0" fmla="*/ 670 w 670"/>
              <a:gd name="T1" fmla="*/ 7 h 671"/>
              <a:gd name="T2" fmla="*/ 7 w 670"/>
              <a:gd name="T3" fmla="*/ 671 h 671"/>
              <a:gd name="T4" fmla="*/ 0 w 670"/>
              <a:gd name="T5" fmla="*/ 664 h 671"/>
              <a:gd name="T6" fmla="*/ 663 w 670"/>
              <a:gd name="T7" fmla="*/ 0 h 671"/>
              <a:gd name="T8" fmla="*/ 670 w 670"/>
              <a:gd name="T9" fmla="*/ 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" h="671">
                <a:moveTo>
                  <a:pt x="670" y="7"/>
                </a:moveTo>
                <a:lnTo>
                  <a:pt x="7" y="671"/>
                </a:lnTo>
                <a:lnTo>
                  <a:pt x="0" y="664"/>
                </a:lnTo>
                <a:lnTo>
                  <a:pt x="663" y="0"/>
                </a:lnTo>
                <a:lnTo>
                  <a:pt x="67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4182666" y="3455194"/>
            <a:ext cx="209550" cy="209550"/>
          </a:xfrm>
          <a:custGeom>
            <a:avLst/>
            <a:gdLst>
              <a:gd name="T0" fmla="*/ 0 w 176"/>
              <a:gd name="T1" fmla="*/ 0 h 176"/>
              <a:gd name="T2" fmla="*/ 0 w 176"/>
              <a:gd name="T3" fmla="*/ 176 h 176"/>
              <a:gd name="T4" fmla="*/ 176 w 176"/>
              <a:gd name="T5" fmla="*/ 176 h 176"/>
              <a:gd name="T6" fmla="*/ 0 w 176"/>
              <a:gd name="T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76">
                <a:moveTo>
                  <a:pt x="0" y="0"/>
                </a:moveTo>
                <a:lnTo>
                  <a:pt x="0" y="176"/>
                </a:lnTo>
                <a:lnTo>
                  <a:pt x="176" y="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86213" y="1887621"/>
            <a:ext cx="4654154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389607" indent="0" algn="ctr">
              <a:buNone/>
              <a:defRPr sz="1700"/>
            </a:lvl2pPr>
            <a:lvl3pPr marL="779212" indent="0" algn="ctr">
              <a:buNone/>
              <a:defRPr sz="1500"/>
            </a:lvl3pPr>
            <a:lvl4pPr marL="1168820" indent="0" algn="ctr">
              <a:buNone/>
              <a:defRPr sz="1400"/>
            </a:lvl4pPr>
            <a:lvl5pPr marL="1558426" indent="0" algn="ctr">
              <a:buNone/>
              <a:defRPr sz="1400"/>
            </a:lvl5pPr>
            <a:lvl6pPr marL="1948032" indent="0" algn="ctr">
              <a:buNone/>
              <a:defRPr sz="1400"/>
            </a:lvl6pPr>
            <a:lvl7pPr marL="2337637" indent="0" algn="ctr">
              <a:buNone/>
              <a:defRPr sz="1400"/>
            </a:lvl7pPr>
            <a:lvl8pPr marL="2727245" indent="0" algn="ctr">
              <a:buNone/>
              <a:defRPr sz="1400"/>
            </a:lvl8pPr>
            <a:lvl9pPr marL="3116852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86213" y="1034059"/>
            <a:ext cx="4654154" cy="823796"/>
          </a:xfrm>
        </p:spPr>
        <p:txBody>
          <a:bodyPr anchor="ctr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86213" y="2671170"/>
            <a:ext cx="4654154" cy="22030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606" indent="0">
              <a:buNone/>
              <a:defRPr/>
            </a:lvl2pPr>
            <a:lvl3pPr marL="779212" indent="0">
              <a:buNone/>
              <a:defRPr/>
            </a:lvl3pPr>
            <a:lvl4pPr marL="1168819" indent="0">
              <a:buNone/>
              <a:defRPr/>
            </a:lvl4pPr>
            <a:lvl5pPr marL="1558426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86213" y="2893373"/>
            <a:ext cx="4654154" cy="22030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</a:defRPr>
            </a:lvl1pPr>
            <a:lvl2pPr marL="389606" indent="0">
              <a:buNone/>
              <a:defRPr/>
            </a:lvl2pPr>
            <a:lvl3pPr marL="779212" indent="0">
              <a:buNone/>
              <a:defRPr/>
            </a:lvl3pPr>
            <a:lvl4pPr marL="1168819" indent="0">
              <a:buNone/>
              <a:defRPr/>
            </a:lvl4pPr>
            <a:lvl5pPr marL="1558426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1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1FB8-671C-42D5-8780-4A37A3F9ABBB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539967" y="214158"/>
            <a:ext cx="359569" cy="522682"/>
            <a:chOff x="8512534" y="214157"/>
            <a:chExt cx="359569" cy="522682"/>
          </a:xfrm>
        </p:grpSpPr>
        <p:sp>
          <p:nvSpPr>
            <p:cNvPr id="1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8D60263-A96F-46DE-8AEE-71093E484CC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44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472F-A5DA-4179-B9F8-99F9FACC98FA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8539967" y="214158"/>
            <a:ext cx="359569" cy="522682"/>
            <a:chOff x="8512534" y="214157"/>
            <a:chExt cx="359569" cy="522682"/>
          </a:xfrm>
        </p:grpSpPr>
        <p:sp>
          <p:nvSpPr>
            <p:cNvPr id="19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1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15126A41-347E-4916-BBAE-EA725A5E32C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9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419-A016-494D-98D6-AC0758BAF85D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8539967" y="214158"/>
            <a:ext cx="359569" cy="522682"/>
            <a:chOff x="8512534" y="214157"/>
            <a:chExt cx="359569" cy="522682"/>
          </a:xfrm>
        </p:grpSpPr>
        <p:sp>
          <p:nvSpPr>
            <p:cNvPr id="21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3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05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>
            <a:lvl1pPr algn="ctr">
              <a:defRPr sz="1600">
                <a:solidFill>
                  <a:srgbClr val="152C34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4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252-7B8A-42FB-B731-A593BE82547B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79A-F0E9-408E-AC96-12A50DF6DFD5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8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493-6163-4328-B0E8-1451112E27BD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2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B05B-AFAC-47C2-9CCD-15FF9FAC62EE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6CB3-27E0-44FC-A32A-88810EDA6F90}" type="datetime1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34C1-29DF-48A7-B438-B832F2B28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8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163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70" y="303466"/>
            <a:ext cx="85198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859" y="1870234"/>
            <a:ext cx="800428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pic>
        <p:nvPicPr>
          <p:cNvPr id="8" name="圖片 8" descr="頁尾-中文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2" y="4647010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9582">
        <a:defRPr>
          <a:latin typeface="+mn-lt"/>
          <a:ea typeface="+mn-ea"/>
          <a:cs typeface="+mn-cs"/>
        </a:defRPr>
      </a:lvl2pPr>
      <a:lvl3pPr marL="779163">
        <a:defRPr>
          <a:latin typeface="+mn-lt"/>
          <a:ea typeface="+mn-ea"/>
          <a:cs typeface="+mn-cs"/>
        </a:defRPr>
      </a:lvl3pPr>
      <a:lvl4pPr marL="1168745">
        <a:defRPr>
          <a:latin typeface="+mn-lt"/>
          <a:ea typeface="+mn-ea"/>
          <a:cs typeface="+mn-cs"/>
        </a:defRPr>
      </a:lvl4pPr>
      <a:lvl5pPr marL="1558326">
        <a:defRPr>
          <a:latin typeface="+mn-lt"/>
          <a:ea typeface="+mn-ea"/>
          <a:cs typeface="+mn-cs"/>
        </a:defRPr>
      </a:lvl5pPr>
      <a:lvl6pPr marL="1947908">
        <a:defRPr>
          <a:latin typeface="+mn-lt"/>
          <a:ea typeface="+mn-ea"/>
          <a:cs typeface="+mn-cs"/>
        </a:defRPr>
      </a:lvl6pPr>
      <a:lvl7pPr marL="2337489">
        <a:defRPr>
          <a:latin typeface="+mn-lt"/>
          <a:ea typeface="+mn-ea"/>
          <a:cs typeface="+mn-cs"/>
        </a:defRPr>
      </a:lvl7pPr>
      <a:lvl8pPr marL="2727071">
        <a:defRPr>
          <a:latin typeface="+mn-lt"/>
          <a:ea typeface="+mn-ea"/>
          <a:cs typeface="+mn-cs"/>
        </a:defRPr>
      </a:lvl8pPr>
      <a:lvl9pPr marL="3116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9582">
        <a:defRPr>
          <a:latin typeface="+mn-lt"/>
          <a:ea typeface="+mn-ea"/>
          <a:cs typeface="+mn-cs"/>
        </a:defRPr>
      </a:lvl2pPr>
      <a:lvl3pPr marL="779163">
        <a:defRPr>
          <a:latin typeface="+mn-lt"/>
          <a:ea typeface="+mn-ea"/>
          <a:cs typeface="+mn-cs"/>
        </a:defRPr>
      </a:lvl3pPr>
      <a:lvl4pPr marL="1168745">
        <a:defRPr>
          <a:latin typeface="+mn-lt"/>
          <a:ea typeface="+mn-ea"/>
          <a:cs typeface="+mn-cs"/>
        </a:defRPr>
      </a:lvl4pPr>
      <a:lvl5pPr marL="1558326">
        <a:defRPr>
          <a:latin typeface="+mn-lt"/>
          <a:ea typeface="+mn-ea"/>
          <a:cs typeface="+mn-cs"/>
        </a:defRPr>
      </a:lvl5pPr>
      <a:lvl6pPr marL="1947908">
        <a:defRPr>
          <a:latin typeface="+mn-lt"/>
          <a:ea typeface="+mn-ea"/>
          <a:cs typeface="+mn-cs"/>
        </a:defRPr>
      </a:lvl6pPr>
      <a:lvl7pPr marL="2337489">
        <a:defRPr>
          <a:latin typeface="+mn-lt"/>
          <a:ea typeface="+mn-ea"/>
          <a:cs typeface="+mn-cs"/>
        </a:defRPr>
      </a:lvl7pPr>
      <a:lvl8pPr marL="2727071">
        <a:defRPr>
          <a:latin typeface="+mn-lt"/>
          <a:ea typeface="+mn-ea"/>
          <a:cs typeface="+mn-cs"/>
        </a:defRPr>
      </a:lvl8pPr>
      <a:lvl9pPr marL="311665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777" y="290513"/>
            <a:ext cx="990600" cy="390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79252"/>
            <a:endParaRPr sz="15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69" y="303466"/>
            <a:ext cx="85198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A4002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859" y="1870234"/>
            <a:ext cx="800428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pic>
        <p:nvPicPr>
          <p:cNvPr id="8" name="圖片 8" descr="頁尾-中文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2" y="4647009"/>
            <a:ext cx="844061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9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9626">
        <a:defRPr>
          <a:latin typeface="+mn-lt"/>
          <a:ea typeface="+mn-ea"/>
          <a:cs typeface="+mn-cs"/>
        </a:defRPr>
      </a:lvl2pPr>
      <a:lvl3pPr marL="779252">
        <a:defRPr>
          <a:latin typeface="+mn-lt"/>
          <a:ea typeface="+mn-ea"/>
          <a:cs typeface="+mn-cs"/>
        </a:defRPr>
      </a:lvl3pPr>
      <a:lvl4pPr marL="1168878">
        <a:defRPr>
          <a:latin typeface="+mn-lt"/>
          <a:ea typeface="+mn-ea"/>
          <a:cs typeface="+mn-cs"/>
        </a:defRPr>
      </a:lvl4pPr>
      <a:lvl5pPr marL="1558503">
        <a:defRPr>
          <a:latin typeface="+mn-lt"/>
          <a:ea typeface="+mn-ea"/>
          <a:cs typeface="+mn-cs"/>
        </a:defRPr>
      </a:lvl5pPr>
      <a:lvl6pPr marL="1948129">
        <a:defRPr>
          <a:latin typeface="+mn-lt"/>
          <a:ea typeface="+mn-ea"/>
          <a:cs typeface="+mn-cs"/>
        </a:defRPr>
      </a:lvl6pPr>
      <a:lvl7pPr marL="2337755">
        <a:defRPr>
          <a:latin typeface="+mn-lt"/>
          <a:ea typeface="+mn-ea"/>
          <a:cs typeface="+mn-cs"/>
        </a:defRPr>
      </a:lvl7pPr>
      <a:lvl8pPr marL="2727381">
        <a:defRPr>
          <a:latin typeface="+mn-lt"/>
          <a:ea typeface="+mn-ea"/>
          <a:cs typeface="+mn-cs"/>
        </a:defRPr>
      </a:lvl8pPr>
      <a:lvl9pPr marL="311700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9626">
        <a:defRPr>
          <a:latin typeface="+mn-lt"/>
          <a:ea typeface="+mn-ea"/>
          <a:cs typeface="+mn-cs"/>
        </a:defRPr>
      </a:lvl2pPr>
      <a:lvl3pPr marL="779252">
        <a:defRPr>
          <a:latin typeface="+mn-lt"/>
          <a:ea typeface="+mn-ea"/>
          <a:cs typeface="+mn-cs"/>
        </a:defRPr>
      </a:lvl3pPr>
      <a:lvl4pPr marL="1168878">
        <a:defRPr>
          <a:latin typeface="+mn-lt"/>
          <a:ea typeface="+mn-ea"/>
          <a:cs typeface="+mn-cs"/>
        </a:defRPr>
      </a:lvl4pPr>
      <a:lvl5pPr marL="1558503">
        <a:defRPr>
          <a:latin typeface="+mn-lt"/>
          <a:ea typeface="+mn-ea"/>
          <a:cs typeface="+mn-cs"/>
        </a:defRPr>
      </a:lvl5pPr>
      <a:lvl6pPr marL="1948129">
        <a:defRPr>
          <a:latin typeface="+mn-lt"/>
          <a:ea typeface="+mn-ea"/>
          <a:cs typeface="+mn-cs"/>
        </a:defRPr>
      </a:lvl6pPr>
      <a:lvl7pPr marL="2337755">
        <a:defRPr>
          <a:latin typeface="+mn-lt"/>
          <a:ea typeface="+mn-ea"/>
          <a:cs typeface="+mn-cs"/>
        </a:defRPr>
      </a:lvl7pPr>
      <a:lvl8pPr marL="2727381">
        <a:defRPr>
          <a:latin typeface="+mn-lt"/>
          <a:ea typeface="+mn-ea"/>
          <a:cs typeface="+mn-cs"/>
        </a:defRPr>
      </a:lvl8pPr>
      <a:lvl9pPr marL="311700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21" Type="http://schemas.openxmlformats.org/officeDocument/2006/relationships/image" Target="../media/image3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099360" y="1415644"/>
            <a:ext cx="4408489" cy="142339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群益期貨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東海大學</a:t>
            </a:r>
            <a:br>
              <a:rPr kumimoji="1"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學期實習計畫</a:t>
            </a:r>
            <a:br>
              <a:rPr kumimoji="1" lang="zh-TW" alt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CN" sz="2400" b="1" u="none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87" y="3181350"/>
            <a:ext cx="4785437" cy="17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6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6070"/>
            <a:ext cx="3416300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群益期貨榮譽榜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10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95820"/>
              </p:ext>
            </p:extLst>
          </p:nvPr>
        </p:nvGraphicFramePr>
        <p:xfrm>
          <a:off x="361568" y="897255"/>
          <a:ext cx="8439911" cy="4160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0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時間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頒獎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核准單位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獎項</a:t>
                      </a:r>
                      <a:r>
                        <a:rPr lang="en-US" altLang="zh-TW" sz="1200">
                          <a:effectLst/>
                        </a:rPr>
                        <a:t>-</a:t>
                      </a:r>
                      <a:r>
                        <a:rPr lang="zh-TW" altLang="en-US" sz="1200">
                          <a:effectLst/>
                        </a:rPr>
                        <a:t>事蹟內容</a:t>
                      </a:r>
                      <a:endParaRPr lang="zh-TW" altLang="en-US" sz="120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2020.11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香港期貨日報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群益期貨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第七屆全球衍生品實盤交易大賽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優秀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服務獎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2020.08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上海國際能源交易中心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群益期貨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境外中介機構突出市場貢獻獎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2020.09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台灣期貨期交所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第六屆期貨鑽石獎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期貨經紀商交易量第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名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2019.12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香港交易所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群益期貨</a:t>
                      </a:r>
                      <a:r>
                        <a:rPr lang="en-US" altLang="zh-TW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</a:t>
                      </a:r>
                      <a:r>
                        <a:rPr lang="en-US" altLang="zh-TW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zh-TW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基本金屬業務、貴金屬業務、黑色金屬業務</a:t>
                      </a:r>
                      <a:r>
                        <a:rPr lang="en-US" altLang="zh-TW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傑出合作夥伴獎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2019.12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卓越雜誌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卓越證券評比 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 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最佳個股期貨獎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2019.11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新加坡交易所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Top 5 North Asia Futures Brokers ( SGX China Equities Index Derivatives )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2019.08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1111</a:t>
                      </a:r>
                      <a:r>
                        <a:rPr lang="zh-TW" altLang="en-US" sz="1200" dirty="0">
                          <a:effectLst/>
                        </a:rPr>
                        <a:t>人力銀行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2019</a:t>
                      </a:r>
                      <a:r>
                        <a:rPr lang="zh-TW" altLang="en-US" sz="1200" dirty="0">
                          <a:effectLst/>
                        </a:rPr>
                        <a:t>年幸福企業大賞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服務業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投資理財類企業員工幸福感最高獎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2018.10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台灣期貨期交所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第四屆期貨鑽石獎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期貨經紀商交易量第</a:t>
                      </a:r>
                      <a:r>
                        <a:rPr lang="en-US" altLang="zh-TW" sz="1200" dirty="0">
                          <a:effectLst/>
                        </a:rPr>
                        <a:t>3</a:t>
                      </a:r>
                      <a:r>
                        <a:rPr lang="zh-TW" altLang="en-US" sz="1200" dirty="0">
                          <a:effectLst/>
                        </a:rPr>
                        <a:t>名</a:t>
                      </a:r>
                    </a:p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第四屆期貨鑽石獎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期貨經紀商外資交易量</a:t>
                      </a:r>
                      <a:r>
                        <a:rPr lang="en-US" altLang="zh-TW" sz="1200" dirty="0">
                          <a:effectLst/>
                        </a:rPr>
                        <a:t>3</a:t>
                      </a:r>
                      <a:r>
                        <a:rPr lang="zh-TW" altLang="en-US" sz="1200" dirty="0">
                          <a:effectLst/>
                        </a:rPr>
                        <a:t>名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1200" dirty="0">
                          <a:effectLst/>
                        </a:rPr>
                        <a:t>2017.11</a:t>
                      </a:r>
                      <a:endParaRPr lang="en-US" altLang="zh-TW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1200" dirty="0">
                          <a:effectLst/>
                        </a:rPr>
                        <a:t>證券暨期貨市場發展基金會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1200">
                          <a:effectLst/>
                        </a:rPr>
                        <a:t>第十四屆金彝獎</a:t>
                      </a:r>
                      <a:r>
                        <a:rPr lang="en-US" altLang="zh-TW" sz="1200">
                          <a:effectLst/>
                        </a:rPr>
                        <a:t>~</a:t>
                      </a:r>
                      <a:r>
                        <a:rPr lang="zh-TW" altLang="en-US" sz="1200">
                          <a:effectLst/>
                        </a:rPr>
                        <a:t>傑出期貨人才獎</a:t>
                      </a:r>
                      <a:r>
                        <a:rPr lang="en-US" altLang="zh-TW" sz="1200">
                          <a:effectLst/>
                        </a:rPr>
                        <a:t>--</a:t>
                      </a:r>
                      <a:r>
                        <a:rPr lang="zh-TW" altLang="en-US" sz="1200">
                          <a:effectLst/>
                        </a:rPr>
                        <a:t>毛振華執行副總經理</a:t>
                      </a:r>
                      <a:endParaRPr lang="zh-TW" altLang="en-US" sz="12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1200" dirty="0">
                          <a:effectLst/>
                        </a:rPr>
                        <a:t>2017.11</a:t>
                      </a:r>
                      <a:endParaRPr lang="en-US" altLang="zh-TW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1200" dirty="0">
                          <a:effectLst/>
                        </a:rPr>
                        <a:t>中華民國商業總會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1200" dirty="0">
                          <a:effectLst/>
                        </a:rPr>
                        <a:t>金商獎優良商人</a:t>
                      </a:r>
                      <a:r>
                        <a:rPr lang="en-US" altLang="zh-TW" sz="1200" dirty="0">
                          <a:effectLst/>
                        </a:rPr>
                        <a:t>--</a:t>
                      </a:r>
                      <a:r>
                        <a:rPr lang="zh-TW" altLang="en-US" sz="1200" dirty="0">
                          <a:effectLst/>
                        </a:rPr>
                        <a:t>李文柱總經理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2016.11</a:t>
                      </a:r>
                      <a:endParaRPr lang="en-US" altLang="zh-TW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香港交易所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香港子公司第三屆全球衍生品實盤交易大賽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優秀交易商獎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2016.10</a:t>
                      </a:r>
                      <a:endParaRPr lang="en-US" altLang="zh-TW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台灣期貨期交所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第二屆期貨鑽石獎</a:t>
                      </a:r>
                      <a:r>
                        <a:rPr lang="en-US" altLang="zh-TW" sz="1200" dirty="0">
                          <a:effectLst/>
                        </a:rPr>
                        <a:t>-</a:t>
                      </a:r>
                      <a:r>
                        <a:rPr lang="zh-TW" altLang="en-US" sz="1200" dirty="0">
                          <a:effectLst/>
                        </a:rPr>
                        <a:t>人民幣匯率選擇權造市績優第</a:t>
                      </a:r>
                      <a:r>
                        <a:rPr lang="en-US" altLang="zh-TW" sz="1200" dirty="0">
                          <a:effectLst/>
                        </a:rPr>
                        <a:t>1</a:t>
                      </a:r>
                      <a:r>
                        <a:rPr lang="zh-TW" altLang="en-US" sz="1200" dirty="0">
                          <a:effectLst/>
                        </a:rPr>
                        <a:t>名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2015.11</a:t>
                      </a:r>
                      <a:endParaRPr lang="en-US" altLang="zh-TW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證券暨期貨市場發展基金會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第十三屆金彝獎</a:t>
                      </a:r>
                      <a:r>
                        <a:rPr lang="en-US" altLang="zh-TW" sz="1200" dirty="0">
                          <a:effectLst/>
                        </a:rPr>
                        <a:t>~</a:t>
                      </a:r>
                      <a:r>
                        <a:rPr lang="zh-TW" altLang="en-US" sz="1200" dirty="0">
                          <a:effectLst/>
                        </a:rPr>
                        <a:t>傑出加薪獎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2015.03</a:t>
                      </a:r>
                      <a:endParaRPr lang="en-US" altLang="zh-TW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SGX-DT</a:t>
                      </a:r>
                      <a:r>
                        <a:rPr lang="zh-TW" altLang="en-US" sz="1200" dirty="0">
                          <a:effectLst/>
                        </a:rPr>
                        <a:t>新加坡衍生性商品交易所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香港子公司獲頒</a:t>
                      </a:r>
                      <a:r>
                        <a:rPr lang="en-US" altLang="zh-TW" sz="1200" dirty="0">
                          <a:effectLst/>
                        </a:rPr>
                        <a:t>2014</a:t>
                      </a:r>
                      <a:r>
                        <a:rPr lang="zh-TW" altLang="en-US" sz="1200" dirty="0">
                          <a:effectLst/>
                        </a:rPr>
                        <a:t>成長之星獎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2015.02</a:t>
                      </a:r>
                      <a:endParaRPr lang="en-US" altLang="zh-TW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SGX-DT</a:t>
                      </a:r>
                      <a:r>
                        <a:rPr lang="zh-TW" altLang="en-US" sz="1200" dirty="0">
                          <a:effectLst/>
                        </a:rPr>
                        <a:t>新加坡衍生性商品交易所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effectLst/>
                        </a:rPr>
                        <a:t>2014</a:t>
                      </a:r>
                      <a:r>
                        <a:rPr lang="zh-TW" altLang="en-US" sz="1200" dirty="0">
                          <a:effectLst/>
                        </a:rPr>
                        <a:t>台灣最大交易量獎</a:t>
                      </a:r>
                      <a:endParaRPr lang="zh-TW" altLang="en-US" sz="1200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61188" y="2649510"/>
            <a:ext cx="8439912" cy="2520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itchFamily="18" charset="-12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361188" y="4325910"/>
            <a:ext cx="8439912" cy="2520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95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6070"/>
            <a:ext cx="2954635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實習計畫說明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11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7640" y="1349165"/>
            <a:ext cx="6921606" cy="101565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zh-TW" altLang="en-US" b="1" u="sng" dirty="0">
                <a:solidFill>
                  <a:srgbClr val="FF0000"/>
                </a:solidFill>
              </a:rPr>
              <a:t>大學畢業月入百萬是「計畫」不是夢</a:t>
            </a:r>
            <a:r>
              <a:rPr lang="zh-TW" altLang="en-US" sz="1400" dirty="0">
                <a:solidFill>
                  <a:srgbClr val="1C2B38"/>
                </a:solidFill>
              </a:rPr>
              <a:t>，</a:t>
            </a:r>
            <a:endParaRPr lang="en-US" altLang="zh-TW" sz="1400" dirty="0">
              <a:solidFill>
                <a:srgbClr val="1C2B38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1C2B38"/>
                </a:solidFill>
              </a:rPr>
              <a:t>群益期貨實習培訓計畫帶你進入社會就業市場，</a:t>
            </a:r>
            <a:endParaRPr lang="en-US" altLang="zh-TW" sz="1400" dirty="0">
              <a:solidFill>
                <a:srgbClr val="1C2B38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1C2B38"/>
                </a:solidFill>
              </a:rPr>
              <a:t>藉由吸收專業行銷策略、溝通能力、市場行情策略，</a:t>
            </a:r>
            <a:endParaRPr lang="en-US" altLang="zh-TW" sz="1400" dirty="0">
              <a:solidFill>
                <a:srgbClr val="1C2B38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1C2B38"/>
                </a:solidFill>
              </a:rPr>
              <a:t>讓你從學生階段輕鬆進入社會接軌。</a:t>
            </a:r>
            <a:endParaRPr lang="zh-CN" altLang="en-US" sz="1400" dirty="0">
              <a:solidFill>
                <a:srgbClr val="1C2B38"/>
              </a:solidFill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704897" y="910519"/>
            <a:ext cx="1364456" cy="4462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zh-TW" altLang="en-US" sz="2300" b="1" dirty="0">
                <a:solidFill>
                  <a:srgbClr val="1C2B38"/>
                </a:solidFill>
              </a:rPr>
              <a:t>計畫緣起</a:t>
            </a:r>
            <a:endParaRPr lang="zh-CN" altLang="en-US" sz="2300" b="1" dirty="0">
              <a:solidFill>
                <a:srgbClr val="1C2B38"/>
              </a:solidFill>
            </a:endParaRPr>
          </a:p>
        </p:txBody>
      </p:sp>
      <p:cxnSp>
        <p:nvCxnSpPr>
          <p:cNvPr id="9" name="直接连接符 8202"/>
          <p:cNvCxnSpPr/>
          <p:nvPr/>
        </p:nvCxnSpPr>
        <p:spPr>
          <a:xfrm>
            <a:off x="610761" y="1030514"/>
            <a:ext cx="0" cy="1247866"/>
          </a:xfrm>
          <a:prstGeom prst="line">
            <a:avLst/>
          </a:prstGeom>
          <a:ln w="19050">
            <a:solidFill>
              <a:srgbClr val="1C2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27640" y="4066402"/>
            <a:ext cx="5989680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en-US" altLang="zh-TW" sz="1400" dirty="0">
                <a:solidFill>
                  <a:srgbClr val="1C2B38"/>
                </a:solidFill>
              </a:rPr>
              <a:t>1.</a:t>
            </a:r>
            <a:r>
              <a:rPr lang="zh-TW" altLang="en-US" sz="1400" dirty="0">
                <a:solidFill>
                  <a:srgbClr val="1C2B38"/>
                </a:solidFill>
              </a:rPr>
              <a:t>具有期貨商營業員證照者佳。</a:t>
            </a:r>
          </a:p>
          <a:p>
            <a:pPr algn="just"/>
            <a:r>
              <a:rPr lang="en-US" altLang="zh-TW" sz="1400" dirty="0">
                <a:solidFill>
                  <a:srgbClr val="1C2B38"/>
                </a:solidFill>
              </a:rPr>
              <a:t>2.</a:t>
            </a:r>
            <a:r>
              <a:rPr lang="zh-TW" altLang="en-US" sz="1400" dirty="0">
                <a:solidFill>
                  <a:srgbClr val="1C2B38"/>
                </a:solidFill>
              </a:rPr>
              <a:t>有學習企圖心，待人熱情、善於溝通、人際互動與合作者。</a:t>
            </a:r>
          </a:p>
        </p:txBody>
      </p:sp>
      <p:sp>
        <p:nvSpPr>
          <p:cNvPr id="11" name="TextBox 53"/>
          <p:cNvSpPr txBox="1"/>
          <p:nvPr/>
        </p:nvSpPr>
        <p:spPr>
          <a:xfrm>
            <a:off x="679341" y="3620136"/>
            <a:ext cx="1659408" cy="4462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zh-TW" altLang="en-US" sz="2300" b="1" dirty="0">
                <a:solidFill>
                  <a:srgbClr val="1C2B38"/>
                </a:solidFill>
              </a:rPr>
              <a:t>資格與條件</a:t>
            </a:r>
            <a:endParaRPr lang="zh-CN" altLang="en-US" sz="2300" b="1" dirty="0">
              <a:solidFill>
                <a:srgbClr val="1C2B38"/>
              </a:solidFill>
            </a:endParaRPr>
          </a:p>
        </p:txBody>
      </p:sp>
      <p:cxnSp>
        <p:nvCxnSpPr>
          <p:cNvPr id="12" name="直接连接符 54"/>
          <p:cNvCxnSpPr/>
          <p:nvPr/>
        </p:nvCxnSpPr>
        <p:spPr>
          <a:xfrm>
            <a:off x="610761" y="3739035"/>
            <a:ext cx="0" cy="918369"/>
          </a:xfrm>
          <a:prstGeom prst="line">
            <a:avLst/>
          </a:prstGeom>
          <a:ln w="19050">
            <a:solidFill>
              <a:srgbClr val="1C2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27640" y="2939876"/>
            <a:ext cx="4553020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en-US" altLang="zh-TW" sz="1400" dirty="0">
                <a:solidFill>
                  <a:srgbClr val="1C2B38"/>
                </a:solidFill>
              </a:rPr>
              <a:t>1.</a:t>
            </a:r>
            <a:r>
              <a:rPr lang="zh-TW" altLang="en-US" sz="1400" dirty="0">
                <a:solidFill>
                  <a:srgbClr val="1C2B38"/>
                </a:solidFill>
              </a:rPr>
              <a:t>大四</a:t>
            </a:r>
            <a:r>
              <a:rPr lang="en-US" altLang="zh-TW" sz="1400" dirty="0">
                <a:solidFill>
                  <a:srgbClr val="1C2B38"/>
                </a:solidFill>
              </a:rPr>
              <a:t>/</a:t>
            </a:r>
            <a:r>
              <a:rPr lang="zh-TW" altLang="en-US" sz="1400" dirty="0">
                <a:solidFill>
                  <a:srgbClr val="1C2B38"/>
                </a:solidFill>
              </a:rPr>
              <a:t>碩二應屆畢業生，金融與資訊相關科系。</a:t>
            </a:r>
          </a:p>
          <a:p>
            <a:pPr algn="just"/>
            <a:r>
              <a:rPr lang="en-US" altLang="zh-TW" sz="1400" dirty="0">
                <a:solidFill>
                  <a:srgbClr val="1C2B38"/>
                </a:solidFill>
              </a:rPr>
              <a:t>2.</a:t>
            </a:r>
            <a:r>
              <a:rPr lang="zh-TW" altLang="en-US" sz="1400" dirty="0">
                <a:solidFill>
                  <a:srgbClr val="1C2B38"/>
                </a:solidFill>
              </a:rPr>
              <a:t>畢業後有心於期貨產業就業者。</a:t>
            </a:r>
          </a:p>
        </p:txBody>
      </p:sp>
      <p:sp>
        <p:nvSpPr>
          <p:cNvPr id="14" name="TextBox 59"/>
          <p:cNvSpPr txBox="1"/>
          <p:nvPr/>
        </p:nvSpPr>
        <p:spPr>
          <a:xfrm>
            <a:off x="689656" y="2493610"/>
            <a:ext cx="1364456" cy="4462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zh-TW" altLang="en-US" sz="2300" b="1" dirty="0">
                <a:solidFill>
                  <a:srgbClr val="1C2B38"/>
                </a:solidFill>
              </a:rPr>
              <a:t>招募對象</a:t>
            </a:r>
            <a:endParaRPr lang="zh-CN" altLang="en-US" sz="2300" b="1" dirty="0">
              <a:solidFill>
                <a:srgbClr val="1C2B38"/>
              </a:solidFill>
            </a:endParaRPr>
          </a:p>
        </p:txBody>
      </p:sp>
      <p:cxnSp>
        <p:nvCxnSpPr>
          <p:cNvPr id="15" name="直接连接符 60"/>
          <p:cNvCxnSpPr/>
          <p:nvPr/>
        </p:nvCxnSpPr>
        <p:spPr>
          <a:xfrm>
            <a:off x="610761" y="2543526"/>
            <a:ext cx="0" cy="918369"/>
          </a:xfrm>
          <a:prstGeom prst="line">
            <a:avLst/>
          </a:prstGeom>
          <a:ln w="19050">
            <a:solidFill>
              <a:srgbClr val="1C2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6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1951"/>
            <a:ext cx="3416300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實習單位與內容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12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30451"/>
              </p:ext>
            </p:extLst>
          </p:nvPr>
        </p:nvGraphicFramePr>
        <p:xfrm>
          <a:off x="619032" y="1175656"/>
          <a:ext cx="5693658" cy="372850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08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  <a:tabLst>
                          <a:tab pos="482600" algn="l"/>
                        </a:tabLst>
                      </a:pPr>
                      <a:r>
                        <a:rPr sz="1800" dirty="0"/>
                        <a:t>單	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10" dirty="0" err="1"/>
                        <a:t>業務</a:t>
                      </a:r>
                      <a:r>
                        <a:rPr lang="zh-TW" altLang="en-US" sz="1800" spc="10" dirty="0"/>
                        <a:t>專才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/>
                        <a:t>後勤單位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10" dirty="0"/>
                        <a:t>實習名額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en-US" altLang="zh-TW" sz="1800" spc="-5" dirty="0"/>
                        <a:t>2</a:t>
                      </a:r>
                      <a:r>
                        <a:rPr sz="1800" spc="-5" dirty="0"/>
                        <a:t>~</a:t>
                      </a:r>
                      <a:r>
                        <a:rPr lang="en-US" altLang="zh-TW" sz="1800" spc="-5" dirty="0"/>
                        <a:t>5</a:t>
                      </a:r>
                      <a:r>
                        <a:rPr sz="1800" spc="-90" dirty="0"/>
                        <a:t> </a:t>
                      </a:r>
                      <a:r>
                        <a:rPr sz="1800" dirty="0"/>
                        <a:t>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en-US" altLang="zh-TW" sz="1800" spc="-5" dirty="0"/>
                        <a:t>1</a:t>
                      </a:r>
                      <a:r>
                        <a:rPr sz="1800" spc="-5" dirty="0"/>
                        <a:t>~</a:t>
                      </a:r>
                      <a:r>
                        <a:rPr lang="en-US" altLang="zh-TW" sz="1800" spc="-5" dirty="0"/>
                        <a:t>2</a:t>
                      </a:r>
                      <a:r>
                        <a:rPr sz="1800" spc="-95" dirty="0"/>
                        <a:t> </a:t>
                      </a:r>
                      <a:r>
                        <a:rPr sz="1800" dirty="0"/>
                        <a:t>名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PMingLiU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6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5" dirty="0" err="1"/>
                        <a:t>實習內容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lvl="0" indent="-252000" algn="l">
                        <a:lnSpc>
                          <a:spcPts val="2055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超業助理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網路行銷支援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客戶名單整理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研究報告寄送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客戶關係維護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說明會支援</a:t>
                      </a:r>
                      <a:endParaRPr sz="1800" dirty="0"/>
                    </a:p>
                    <a:p>
                      <a:pPr marL="180000" lvl="0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其他業務行政工作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1" indent="-252000" algn="l">
                        <a:lnSpc>
                          <a:spcPts val="2055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行政助理</a:t>
                      </a:r>
                      <a:endParaRPr sz="1800" dirty="0"/>
                    </a:p>
                    <a:p>
                      <a:pPr marL="180000" lvl="1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文件歸檔</a:t>
                      </a:r>
                      <a:endParaRPr sz="1800" dirty="0"/>
                    </a:p>
                    <a:p>
                      <a:pPr marL="180000" lvl="1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鍵檔</a:t>
                      </a:r>
                      <a:endParaRPr sz="1800" dirty="0"/>
                    </a:p>
                    <a:p>
                      <a:pPr marL="180000" lvl="1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支援開戶櫃枱</a:t>
                      </a:r>
                      <a:endParaRPr sz="1800" dirty="0"/>
                    </a:p>
                    <a:p>
                      <a:pPr marL="180000" lvl="1" indent="-2520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1800" spc="-5" dirty="0" err="1"/>
                        <a:t>檔案室整理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66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83464" y="1003319"/>
            <a:ext cx="8596085" cy="3871124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225661"/>
            <a:ext cx="3877964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業務單位實習專案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13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cxnSp>
        <p:nvCxnSpPr>
          <p:cNvPr id="30" name="MH_Other_6"/>
          <p:cNvCxnSpPr/>
          <p:nvPr>
            <p:custDataLst>
              <p:tags r:id="rId1"/>
            </p:custDataLst>
          </p:nvPr>
        </p:nvCxnSpPr>
        <p:spPr>
          <a:xfrm>
            <a:off x="3488967" y="2226602"/>
            <a:ext cx="601086" cy="2178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7"/>
          <p:cNvCxnSpPr/>
          <p:nvPr>
            <p:custDataLst>
              <p:tags r:id="rId2"/>
            </p:custDataLst>
          </p:nvPr>
        </p:nvCxnSpPr>
        <p:spPr>
          <a:xfrm flipV="1">
            <a:off x="3487656" y="3266035"/>
            <a:ext cx="606336" cy="2257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MH_Other_8"/>
          <p:cNvCxnSpPr/>
          <p:nvPr>
            <p:custDataLst>
              <p:tags r:id="rId3"/>
            </p:custDataLst>
          </p:nvPr>
        </p:nvCxnSpPr>
        <p:spPr>
          <a:xfrm flipH="1">
            <a:off x="5207000" y="2151044"/>
            <a:ext cx="614211" cy="219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H_Other_9"/>
          <p:cNvCxnSpPr/>
          <p:nvPr>
            <p:custDataLst>
              <p:tags r:id="rId4"/>
            </p:custDataLst>
          </p:nvPr>
        </p:nvCxnSpPr>
        <p:spPr>
          <a:xfrm>
            <a:off x="5272964" y="3214321"/>
            <a:ext cx="601086" cy="224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97801" y="1939569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zh-TW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講師見面洽談</a:t>
            </a:r>
            <a:endParaRPr lang="en-US" altLang="zh-TW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  <a:defRPr/>
            </a:pPr>
            <a:r>
              <a:rPr lang="zh-TW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成功合作開課</a:t>
            </a:r>
          </a:p>
          <a:p>
            <a:pPr>
              <a:lnSpc>
                <a:spcPct val="110000"/>
              </a:lnSpc>
              <a:defRPr/>
            </a:pPr>
            <a:endParaRPr lang="en-US" altLang="zh-CN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97801" y="1408967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2400" b="1" u="sng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通路講師合作</a:t>
            </a:r>
            <a:endParaRPr lang="en-US" altLang="zh-CN" sz="2400" b="1" u="sng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97801" y="3491772"/>
            <a:ext cx="1981748" cy="11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 </a:t>
            </a:r>
            <a:r>
              <a:rPr lang="en-US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原油</a:t>
            </a:r>
            <a:endParaRPr lang="en-US" altLang="zh-TW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微型商品</a:t>
            </a:r>
            <a:endParaRPr lang="en-US" altLang="zh-TW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外匯保證金</a:t>
            </a:r>
            <a:endParaRPr lang="en-US" altLang="zh-TW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香港周選</a:t>
            </a:r>
            <a:endParaRPr lang="en-US" altLang="zh-CN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97801" y="2943182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2400" b="1" u="sng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主題影片拍攝</a:t>
            </a:r>
            <a:endParaRPr lang="en-US" altLang="zh-CN" sz="2400" b="1" u="sng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912" y="1968170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按讚人數</a:t>
            </a:r>
            <a:endParaRPr lang="en-US" altLang="zh-CN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912" y="1408967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zh-TW" altLang="en-US" sz="2400" b="1" u="sng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臉書粉絲專頁</a:t>
            </a:r>
            <a:endParaRPr lang="en-US" altLang="zh-CN" sz="2400" b="1" u="sng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8912" y="3491772"/>
            <a:ext cx="1981748" cy="8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zh-TW" altLang="en-US" sz="1600" b="1" dirty="0">
                <a:solidFill>
                  <a:srgbClr val="4240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粉絲人數</a:t>
            </a:r>
            <a:endParaRPr lang="en-US" altLang="zh-CN" sz="1600" b="1" dirty="0">
              <a:solidFill>
                <a:srgbClr val="42406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912" y="2788315"/>
            <a:ext cx="1981748" cy="6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zh-CN"/>
            </a:defPPr>
            <a:lvl1pPr algn="r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zh-CN" sz="2800" b="1" u="sng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Instagram</a:t>
            </a:r>
          </a:p>
        </p:txBody>
      </p:sp>
      <p:grpSp>
        <p:nvGrpSpPr>
          <p:cNvPr id="42" name="组合 28"/>
          <p:cNvGrpSpPr/>
          <p:nvPr/>
        </p:nvGrpSpPr>
        <p:grpSpPr>
          <a:xfrm>
            <a:off x="3629786" y="1858930"/>
            <a:ext cx="1973874" cy="1972562"/>
            <a:chOff x="5109063" y="3132156"/>
            <a:chExt cx="1973874" cy="1972562"/>
          </a:xfrm>
        </p:grpSpPr>
        <p:sp>
          <p:nvSpPr>
            <p:cNvPr id="43" name="MH_Other_1"/>
            <p:cNvSpPr/>
            <p:nvPr>
              <p:custDataLst>
                <p:tags r:id="rId17"/>
              </p:custDataLst>
            </p:nvPr>
          </p:nvSpPr>
          <p:spPr>
            <a:xfrm>
              <a:off x="5109063" y="3132156"/>
              <a:ext cx="1973874" cy="1972562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4" name="组合 30"/>
            <p:cNvGrpSpPr/>
            <p:nvPr/>
          </p:nvGrpSpPr>
          <p:grpSpPr>
            <a:xfrm>
              <a:off x="5714082" y="3850841"/>
              <a:ext cx="763835" cy="535191"/>
              <a:chOff x="7309487" y="2188779"/>
              <a:chExt cx="763835" cy="535191"/>
            </a:xfrm>
          </p:grpSpPr>
          <p:sp>
            <p:nvSpPr>
              <p:cNvPr id="45" name="Freeform 587"/>
              <p:cNvSpPr>
                <a:spLocks/>
              </p:cNvSpPr>
              <p:nvPr/>
            </p:nvSpPr>
            <p:spPr bwMode="auto">
              <a:xfrm>
                <a:off x="7797072" y="2382804"/>
                <a:ext cx="276250" cy="247399"/>
              </a:xfrm>
              <a:custGeom>
                <a:avLst/>
                <a:gdLst>
                  <a:gd name="T0" fmla="*/ 141 w 162"/>
                  <a:gd name="T1" fmla="*/ 17 h 145"/>
                  <a:gd name="T2" fmla="*/ 105 w 162"/>
                  <a:gd name="T3" fmla="*/ 0 h 145"/>
                  <a:gd name="T4" fmla="*/ 81 w 162"/>
                  <a:gd name="T5" fmla="*/ 9 h 145"/>
                  <a:gd name="T6" fmla="*/ 57 w 162"/>
                  <a:gd name="T7" fmla="*/ 0 h 145"/>
                  <a:gd name="T8" fmla="*/ 0 w 162"/>
                  <a:gd name="T9" fmla="*/ 56 h 145"/>
                  <a:gd name="T10" fmla="*/ 0 w 162"/>
                  <a:gd name="T11" fmla="*/ 59 h 145"/>
                  <a:gd name="T12" fmla="*/ 30 w 162"/>
                  <a:gd name="T13" fmla="*/ 109 h 145"/>
                  <a:gd name="T14" fmla="*/ 30 w 162"/>
                  <a:gd name="T15" fmla="*/ 140 h 145"/>
                  <a:gd name="T16" fmla="*/ 73 w 162"/>
                  <a:gd name="T17" fmla="*/ 145 h 145"/>
                  <a:gd name="T18" fmla="*/ 88 w 162"/>
                  <a:gd name="T19" fmla="*/ 145 h 145"/>
                  <a:gd name="T20" fmla="*/ 162 w 162"/>
                  <a:gd name="T21" fmla="*/ 118 h 145"/>
                  <a:gd name="T22" fmla="*/ 162 w 162"/>
                  <a:gd name="T23" fmla="*/ 56 h 145"/>
                  <a:gd name="T24" fmla="*/ 141 w 162"/>
                  <a:gd name="T25" fmla="*/ 1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41" y="17"/>
                    </a:move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5"/>
                      <a:pt x="0" y="20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6" y="69"/>
                      <a:pt x="30" y="85"/>
                      <a:pt x="30" y="109"/>
                    </a:cubicBezTo>
                    <a:cubicBezTo>
                      <a:pt x="30" y="121"/>
                      <a:pt x="30" y="132"/>
                      <a:pt x="30" y="140"/>
                    </a:cubicBezTo>
                    <a:cubicBezTo>
                      <a:pt x="40" y="143"/>
                      <a:pt x="54" y="145"/>
                      <a:pt x="73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60" y="145"/>
                      <a:pt x="162" y="118"/>
                      <a:pt x="162" y="118"/>
                    </a:cubicBezTo>
                    <a:cubicBezTo>
                      <a:pt x="162" y="118"/>
                      <a:pt x="162" y="109"/>
                      <a:pt x="162" y="56"/>
                    </a:cubicBezTo>
                    <a:cubicBezTo>
                      <a:pt x="162" y="38"/>
                      <a:pt x="153" y="26"/>
                      <a:pt x="14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Oval 588"/>
              <p:cNvSpPr>
                <a:spLocks noChangeArrowheads="1"/>
              </p:cNvSpPr>
              <p:nvPr/>
            </p:nvSpPr>
            <p:spPr bwMode="auto">
              <a:xfrm>
                <a:off x="7864872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Freeform 589"/>
              <p:cNvSpPr>
                <a:spLocks/>
              </p:cNvSpPr>
              <p:nvPr/>
            </p:nvSpPr>
            <p:spPr bwMode="auto">
              <a:xfrm>
                <a:off x="7549673" y="2475128"/>
                <a:ext cx="276250" cy="248842"/>
              </a:xfrm>
              <a:custGeom>
                <a:avLst/>
                <a:gdLst>
                  <a:gd name="T0" fmla="*/ 145 w 162"/>
                  <a:gd name="T1" fmla="*/ 20 h 146"/>
                  <a:gd name="T2" fmla="*/ 132 w 162"/>
                  <a:gd name="T3" fmla="*/ 11 h 146"/>
                  <a:gd name="T4" fmla="*/ 105 w 162"/>
                  <a:gd name="T5" fmla="*/ 0 h 146"/>
                  <a:gd name="T6" fmla="*/ 81 w 162"/>
                  <a:gd name="T7" fmla="*/ 9 h 146"/>
                  <a:gd name="T8" fmla="*/ 57 w 162"/>
                  <a:gd name="T9" fmla="*/ 0 h 146"/>
                  <a:gd name="T10" fmla="*/ 34 w 162"/>
                  <a:gd name="T11" fmla="*/ 9 h 146"/>
                  <a:gd name="T12" fmla="*/ 21 w 162"/>
                  <a:gd name="T13" fmla="*/ 17 h 146"/>
                  <a:gd name="T14" fmla="*/ 0 w 162"/>
                  <a:gd name="T15" fmla="*/ 57 h 146"/>
                  <a:gd name="T16" fmla="*/ 0 w 162"/>
                  <a:gd name="T17" fmla="*/ 82 h 146"/>
                  <a:gd name="T18" fmla="*/ 0 w 162"/>
                  <a:gd name="T19" fmla="*/ 96 h 146"/>
                  <a:gd name="T20" fmla="*/ 0 w 162"/>
                  <a:gd name="T21" fmla="*/ 119 h 146"/>
                  <a:gd name="T22" fmla="*/ 74 w 162"/>
                  <a:gd name="T23" fmla="*/ 146 h 146"/>
                  <a:gd name="T24" fmla="*/ 88 w 162"/>
                  <a:gd name="T25" fmla="*/ 146 h 146"/>
                  <a:gd name="T26" fmla="*/ 162 w 162"/>
                  <a:gd name="T27" fmla="*/ 119 h 146"/>
                  <a:gd name="T28" fmla="*/ 162 w 162"/>
                  <a:gd name="T29" fmla="*/ 96 h 146"/>
                  <a:gd name="T30" fmla="*/ 162 w 162"/>
                  <a:gd name="T31" fmla="*/ 82 h 146"/>
                  <a:gd name="T32" fmla="*/ 162 w 162"/>
                  <a:gd name="T33" fmla="*/ 57 h 146"/>
                  <a:gd name="T34" fmla="*/ 145 w 162"/>
                  <a:gd name="T35" fmla="*/ 2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46">
                    <a:moveTo>
                      <a:pt x="145" y="20"/>
                    </a:moveTo>
                    <a:cubicBezTo>
                      <a:pt x="141" y="17"/>
                      <a:pt x="137" y="14"/>
                      <a:pt x="132" y="11"/>
                    </a:cubicBezTo>
                    <a:cubicBezTo>
                      <a:pt x="123" y="6"/>
                      <a:pt x="113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2"/>
                      <a:pt x="42" y="5"/>
                      <a:pt x="34" y="9"/>
                    </a:cubicBezTo>
                    <a:cubicBezTo>
                      <a:pt x="29" y="11"/>
                      <a:pt x="25" y="14"/>
                      <a:pt x="21" y="17"/>
                    </a:cubicBezTo>
                    <a:cubicBezTo>
                      <a:pt x="9" y="26"/>
                      <a:pt x="0" y="39"/>
                      <a:pt x="0" y="57"/>
                    </a:cubicBezTo>
                    <a:cubicBezTo>
                      <a:pt x="0" y="67"/>
                      <a:pt x="0" y="75"/>
                      <a:pt x="0" y="82"/>
                    </a:cubicBezTo>
                    <a:cubicBezTo>
                      <a:pt x="0" y="87"/>
                      <a:pt x="0" y="92"/>
                      <a:pt x="0" y="96"/>
                    </a:cubicBezTo>
                    <a:cubicBezTo>
                      <a:pt x="0" y="115"/>
                      <a:pt x="0" y="119"/>
                      <a:pt x="0" y="119"/>
                    </a:cubicBezTo>
                    <a:cubicBezTo>
                      <a:pt x="0" y="119"/>
                      <a:pt x="2" y="146"/>
                      <a:pt x="74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160" y="146"/>
                      <a:pt x="162" y="119"/>
                      <a:pt x="162" y="119"/>
                    </a:cubicBezTo>
                    <a:cubicBezTo>
                      <a:pt x="162" y="119"/>
                      <a:pt x="162" y="114"/>
                      <a:pt x="162" y="96"/>
                    </a:cubicBezTo>
                    <a:cubicBezTo>
                      <a:pt x="162" y="92"/>
                      <a:pt x="162" y="87"/>
                      <a:pt x="162" y="82"/>
                    </a:cubicBezTo>
                    <a:cubicBezTo>
                      <a:pt x="162" y="75"/>
                      <a:pt x="162" y="67"/>
                      <a:pt x="162" y="57"/>
                    </a:cubicBezTo>
                    <a:cubicBezTo>
                      <a:pt x="162" y="41"/>
                      <a:pt x="155" y="29"/>
                      <a:pt x="1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Oval 590"/>
              <p:cNvSpPr>
                <a:spLocks noChangeArrowheads="1"/>
              </p:cNvSpPr>
              <p:nvPr/>
            </p:nvSpPr>
            <p:spPr bwMode="auto">
              <a:xfrm>
                <a:off x="7618195" y="2282546"/>
                <a:ext cx="139207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Freeform 591"/>
              <p:cNvSpPr>
                <a:spLocks/>
              </p:cNvSpPr>
              <p:nvPr/>
            </p:nvSpPr>
            <p:spPr bwMode="auto">
              <a:xfrm>
                <a:off x="7309487" y="2381361"/>
                <a:ext cx="276250" cy="246678"/>
              </a:xfrm>
              <a:custGeom>
                <a:avLst/>
                <a:gdLst>
                  <a:gd name="T0" fmla="*/ 162 w 162"/>
                  <a:gd name="T1" fmla="*/ 57 h 145"/>
                  <a:gd name="T2" fmla="*/ 162 w 162"/>
                  <a:gd name="T3" fmla="*/ 57 h 145"/>
                  <a:gd name="T4" fmla="*/ 142 w 162"/>
                  <a:gd name="T5" fmla="*/ 17 h 145"/>
                  <a:gd name="T6" fmla="*/ 105 w 162"/>
                  <a:gd name="T7" fmla="*/ 0 h 145"/>
                  <a:gd name="T8" fmla="*/ 81 w 162"/>
                  <a:gd name="T9" fmla="*/ 9 h 145"/>
                  <a:gd name="T10" fmla="*/ 57 w 162"/>
                  <a:gd name="T11" fmla="*/ 0 h 145"/>
                  <a:gd name="T12" fmla="*/ 0 w 162"/>
                  <a:gd name="T13" fmla="*/ 57 h 145"/>
                  <a:gd name="T14" fmla="*/ 0 w 162"/>
                  <a:gd name="T15" fmla="*/ 118 h 145"/>
                  <a:gd name="T16" fmla="*/ 74 w 162"/>
                  <a:gd name="T17" fmla="*/ 145 h 145"/>
                  <a:gd name="T18" fmla="*/ 88 w 162"/>
                  <a:gd name="T19" fmla="*/ 145 h 145"/>
                  <a:gd name="T20" fmla="*/ 129 w 162"/>
                  <a:gd name="T21" fmla="*/ 141 h 145"/>
                  <a:gd name="T22" fmla="*/ 129 w 162"/>
                  <a:gd name="T23" fmla="*/ 110 h 145"/>
                  <a:gd name="T24" fmla="*/ 162 w 162"/>
                  <a:gd name="T25" fmla="*/ 5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62" y="57"/>
                    </a:move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39"/>
                      <a:pt x="153" y="26"/>
                      <a:pt x="142" y="17"/>
                    </a:cubicBez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6"/>
                      <a:pt x="0" y="21"/>
                      <a:pt x="0" y="57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2" y="145"/>
                      <a:pt x="74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05" y="145"/>
                      <a:pt x="118" y="143"/>
                      <a:pt x="129" y="141"/>
                    </a:cubicBezTo>
                    <a:cubicBezTo>
                      <a:pt x="129" y="133"/>
                      <a:pt x="129" y="122"/>
                      <a:pt x="129" y="110"/>
                    </a:cubicBezTo>
                    <a:cubicBezTo>
                      <a:pt x="129" y="84"/>
                      <a:pt x="144" y="68"/>
                      <a:pt x="16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Oval 592"/>
              <p:cNvSpPr>
                <a:spLocks noChangeArrowheads="1"/>
              </p:cNvSpPr>
              <p:nvPr/>
            </p:nvSpPr>
            <p:spPr bwMode="auto">
              <a:xfrm>
                <a:off x="7377287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1" name="组合 37"/>
          <p:cNvGrpSpPr/>
          <p:nvPr/>
        </p:nvGrpSpPr>
        <p:grpSpPr>
          <a:xfrm>
            <a:off x="5811122" y="3191227"/>
            <a:ext cx="854383" cy="855696"/>
            <a:chOff x="7586907" y="4457696"/>
            <a:chExt cx="854383" cy="855696"/>
          </a:xfrm>
        </p:grpSpPr>
        <p:sp>
          <p:nvSpPr>
            <p:cNvPr id="52" name="MH_Other_3"/>
            <p:cNvSpPr/>
            <p:nvPr>
              <p:custDataLst>
                <p:tags r:id="rId16"/>
              </p:custDataLst>
            </p:nvPr>
          </p:nvSpPr>
          <p:spPr>
            <a:xfrm>
              <a:off x="7586907" y="4457696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3" name="组合 39"/>
            <p:cNvGrpSpPr/>
            <p:nvPr/>
          </p:nvGrpSpPr>
          <p:grpSpPr>
            <a:xfrm>
              <a:off x="7776080" y="4707418"/>
              <a:ext cx="435887" cy="365083"/>
              <a:chOff x="9211014" y="1362855"/>
              <a:chExt cx="710460" cy="595055"/>
            </a:xfrm>
          </p:grpSpPr>
          <p:sp>
            <p:nvSpPr>
              <p:cNvPr id="54" name="Freeform 227"/>
              <p:cNvSpPr>
                <a:spLocks noEditPoints="1"/>
              </p:cNvSpPr>
              <p:nvPr/>
            </p:nvSpPr>
            <p:spPr bwMode="auto">
              <a:xfrm>
                <a:off x="9211014" y="1362855"/>
                <a:ext cx="710460" cy="530141"/>
              </a:xfrm>
              <a:custGeom>
                <a:avLst/>
                <a:gdLst>
                  <a:gd name="T0" fmla="*/ 384 w 417"/>
                  <a:gd name="T1" fmla="*/ 0 h 311"/>
                  <a:gd name="T2" fmla="*/ 32 w 417"/>
                  <a:gd name="T3" fmla="*/ 0 h 311"/>
                  <a:gd name="T4" fmla="*/ 0 w 417"/>
                  <a:gd name="T5" fmla="*/ 33 h 311"/>
                  <a:gd name="T6" fmla="*/ 0 w 417"/>
                  <a:gd name="T7" fmla="*/ 278 h 311"/>
                  <a:gd name="T8" fmla="*/ 32 w 417"/>
                  <a:gd name="T9" fmla="*/ 311 h 311"/>
                  <a:gd name="T10" fmla="*/ 384 w 417"/>
                  <a:gd name="T11" fmla="*/ 311 h 311"/>
                  <a:gd name="T12" fmla="*/ 417 w 417"/>
                  <a:gd name="T13" fmla="*/ 278 h 311"/>
                  <a:gd name="T14" fmla="*/ 417 w 417"/>
                  <a:gd name="T15" fmla="*/ 33 h 311"/>
                  <a:gd name="T16" fmla="*/ 384 w 417"/>
                  <a:gd name="T17" fmla="*/ 0 h 311"/>
                  <a:gd name="T18" fmla="*/ 378 w 417"/>
                  <a:gd name="T19" fmla="*/ 251 h 311"/>
                  <a:gd name="T20" fmla="*/ 351 w 417"/>
                  <a:gd name="T21" fmla="*/ 277 h 311"/>
                  <a:gd name="T22" fmla="*/ 62 w 417"/>
                  <a:gd name="T23" fmla="*/ 277 h 311"/>
                  <a:gd name="T24" fmla="*/ 35 w 417"/>
                  <a:gd name="T25" fmla="*/ 251 h 311"/>
                  <a:gd name="T26" fmla="*/ 35 w 417"/>
                  <a:gd name="T27" fmla="*/ 60 h 311"/>
                  <a:gd name="T28" fmla="*/ 62 w 417"/>
                  <a:gd name="T29" fmla="*/ 35 h 311"/>
                  <a:gd name="T30" fmla="*/ 351 w 417"/>
                  <a:gd name="T31" fmla="*/ 35 h 311"/>
                  <a:gd name="T32" fmla="*/ 378 w 417"/>
                  <a:gd name="T33" fmla="*/ 60 h 311"/>
                  <a:gd name="T34" fmla="*/ 378 w 417"/>
                  <a:gd name="T35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311">
                    <a:moveTo>
                      <a:pt x="3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96"/>
                      <a:pt x="14" y="311"/>
                      <a:pt x="32" y="311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402" y="311"/>
                      <a:pt x="417" y="296"/>
                      <a:pt x="417" y="278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15"/>
                      <a:pt x="402" y="0"/>
                      <a:pt x="384" y="0"/>
                    </a:cubicBezTo>
                    <a:close/>
                    <a:moveTo>
                      <a:pt x="378" y="251"/>
                    </a:moveTo>
                    <a:cubicBezTo>
                      <a:pt x="378" y="265"/>
                      <a:pt x="366" y="277"/>
                      <a:pt x="351" y="277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47" y="277"/>
                      <a:pt x="35" y="265"/>
                      <a:pt x="35" y="251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46"/>
                      <a:pt x="47" y="35"/>
                      <a:pt x="62" y="35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66" y="35"/>
                      <a:pt x="378" y="46"/>
                      <a:pt x="378" y="60"/>
                    </a:cubicBezTo>
                    <a:lnTo>
                      <a:pt x="378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Freeform 228"/>
              <p:cNvSpPr>
                <a:spLocks/>
              </p:cNvSpPr>
              <p:nvPr/>
            </p:nvSpPr>
            <p:spPr bwMode="auto">
              <a:xfrm>
                <a:off x="9340844" y="1528027"/>
                <a:ext cx="468111" cy="168779"/>
              </a:xfrm>
              <a:custGeom>
                <a:avLst/>
                <a:gdLst>
                  <a:gd name="T0" fmla="*/ 231 w 649"/>
                  <a:gd name="T1" fmla="*/ 83 h 234"/>
                  <a:gd name="T2" fmla="*/ 0 w 649"/>
                  <a:gd name="T3" fmla="*/ 234 h 234"/>
                  <a:gd name="T4" fmla="*/ 92 w 649"/>
                  <a:gd name="T5" fmla="*/ 234 h 234"/>
                  <a:gd name="T6" fmla="*/ 231 w 649"/>
                  <a:gd name="T7" fmla="*/ 142 h 234"/>
                  <a:gd name="T8" fmla="*/ 361 w 649"/>
                  <a:gd name="T9" fmla="*/ 220 h 234"/>
                  <a:gd name="T10" fmla="*/ 649 w 649"/>
                  <a:gd name="T11" fmla="*/ 57 h 234"/>
                  <a:gd name="T12" fmla="*/ 649 w 649"/>
                  <a:gd name="T13" fmla="*/ 0 h 234"/>
                  <a:gd name="T14" fmla="*/ 361 w 649"/>
                  <a:gd name="T15" fmla="*/ 159 h 234"/>
                  <a:gd name="T16" fmla="*/ 231 w 649"/>
                  <a:gd name="T17" fmla="*/ 8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234">
                    <a:moveTo>
                      <a:pt x="231" y="83"/>
                    </a:moveTo>
                    <a:lnTo>
                      <a:pt x="0" y="234"/>
                    </a:lnTo>
                    <a:lnTo>
                      <a:pt x="92" y="234"/>
                    </a:lnTo>
                    <a:lnTo>
                      <a:pt x="231" y="142"/>
                    </a:lnTo>
                    <a:lnTo>
                      <a:pt x="361" y="220"/>
                    </a:lnTo>
                    <a:lnTo>
                      <a:pt x="649" y="57"/>
                    </a:lnTo>
                    <a:lnTo>
                      <a:pt x="649" y="0"/>
                    </a:lnTo>
                    <a:lnTo>
                      <a:pt x="361" y="159"/>
                    </a:lnTo>
                    <a:lnTo>
                      <a:pt x="231" y="83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9393498" y="1911748"/>
                <a:ext cx="332510" cy="46162"/>
              </a:xfrm>
              <a:custGeom>
                <a:avLst/>
                <a:gdLst>
                  <a:gd name="T0" fmla="*/ 181 w 195"/>
                  <a:gd name="T1" fmla="*/ 0 h 27"/>
                  <a:gd name="T2" fmla="*/ 14 w 195"/>
                  <a:gd name="T3" fmla="*/ 0 h 27"/>
                  <a:gd name="T4" fmla="*/ 4 w 195"/>
                  <a:gd name="T5" fmla="*/ 4 h 27"/>
                  <a:gd name="T6" fmla="*/ 0 w 195"/>
                  <a:gd name="T7" fmla="*/ 14 h 27"/>
                  <a:gd name="T8" fmla="*/ 14 w 195"/>
                  <a:gd name="T9" fmla="*/ 27 h 27"/>
                  <a:gd name="T10" fmla="*/ 181 w 195"/>
                  <a:gd name="T11" fmla="*/ 27 h 27"/>
                  <a:gd name="T12" fmla="*/ 195 w 195"/>
                  <a:gd name="T13" fmla="*/ 14 h 27"/>
                  <a:gd name="T14" fmla="*/ 181 w 19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7">
                    <a:moveTo>
                      <a:pt x="18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6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181" y="27"/>
                      <a:pt x="181" y="27"/>
                      <a:pt x="181" y="27"/>
                    </a:cubicBezTo>
                    <a:cubicBezTo>
                      <a:pt x="189" y="27"/>
                      <a:pt x="195" y="21"/>
                      <a:pt x="195" y="14"/>
                    </a:cubicBezTo>
                    <a:cubicBezTo>
                      <a:pt x="195" y="6"/>
                      <a:pt x="189" y="0"/>
                      <a:pt x="181" y="0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7" name="组合 43"/>
          <p:cNvGrpSpPr/>
          <p:nvPr/>
        </p:nvGrpSpPr>
        <p:grpSpPr>
          <a:xfrm>
            <a:off x="5811122" y="1657012"/>
            <a:ext cx="854383" cy="855696"/>
            <a:chOff x="7586907" y="2923481"/>
            <a:chExt cx="854383" cy="855696"/>
          </a:xfrm>
        </p:grpSpPr>
        <p:sp>
          <p:nvSpPr>
            <p:cNvPr id="58" name="MH_Other_2"/>
            <p:cNvSpPr/>
            <p:nvPr>
              <p:custDataLst>
                <p:tags r:id="rId15"/>
              </p:custDataLst>
            </p:nvPr>
          </p:nvSpPr>
          <p:spPr>
            <a:xfrm>
              <a:off x="7586907" y="2923481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9" name="组合 45"/>
            <p:cNvGrpSpPr/>
            <p:nvPr/>
          </p:nvGrpSpPr>
          <p:grpSpPr>
            <a:xfrm>
              <a:off x="7807660" y="3173521"/>
              <a:ext cx="412876" cy="373492"/>
              <a:chOff x="8191847" y="1367903"/>
              <a:chExt cx="672954" cy="608761"/>
            </a:xfrm>
          </p:grpSpPr>
          <p:sp>
            <p:nvSpPr>
              <p:cNvPr id="60" name="Freeform 345"/>
              <p:cNvSpPr>
                <a:spLocks/>
              </p:cNvSpPr>
              <p:nvPr/>
            </p:nvSpPr>
            <p:spPr bwMode="auto">
              <a:xfrm>
                <a:off x="8791951" y="1657858"/>
                <a:ext cx="72849" cy="30294"/>
              </a:xfrm>
              <a:custGeom>
                <a:avLst/>
                <a:gdLst>
                  <a:gd name="T0" fmla="*/ 9 w 43"/>
                  <a:gd name="T1" fmla="*/ 18 h 18"/>
                  <a:gd name="T2" fmla="*/ 34 w 43"/>
                  <a:gd name="T3" fmla="*/ 17 h 18"/>
                  <a:gd name="T4" fmla="*/ 42 w 43"/>
                  <a:gd name="T5" fmla="*/ 8 h 18"/>
                  <a:gd name="T6" fmla="*/ 34 w 43"/>
                  <a:gd name="T7" fmla="*/ 0 h 18"/>
                  <a:gd name="T8" fmla="*/ 8 w 43"/>
                  <a:gd name="T9" fmla="*/ 1 h 18"/>
                  <a:gd name="T10" fmla="*/ 0 w 43"/>
                  <a:gd name="T11" fmla="*/ 9 h 18"/>
                  <a:gd name="T12" fmla="*/ 0 w 43"/>
                  <a:gd name="T13" fmla="*/ 9 h 18"/>
                  <a:gd name="T14" fmla="*/ 9 w 4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9" y="1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7"/>
                      <a:pt x="43" y="13"/>
                      <a:pt x="42" y="8"/>
                    </a:cubicBezTo>
                    <a:cubicBezTo>
                      <a:pt x="42" y="3"/>
                      <a:pt x="38" y="0"/>
                      <a:pt x="3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Freeform 346"/>
              <p:cNvSpPr>
                <a:spLocks/>
              </p:cNvSpPr>
              <p:nvPr/>
            </p:nvSpPr>
            <p:spPr bwMode="auto">
              <a:xfrm>
                <a:off x="8793394" y="1458063"/>
                <a:ext cx="71407" cy="49769"/>
              </a:xfrm>
              <a:custGeom>
                <a:avLst/>
                <a:gdLst>
                  <a:gd name="T0" fmla="*/ 11 w 42"/>
                  <a:gd name="T1" fmla="*/ 27 h 29"/>
                  <a:gd name="T2" fmla="*/ 35 w 42"/>
                  <a:gd name="T3" fmla="*/ 18 h 29"/>
                  <a:gd name="T4" fmla="*/ 40 w 42"/>
                  <a:gd name="T5" fmla="*/ 7 h 29"/>
                  <a:gd name="T6" fmla="*/ 29 w 42"/>
                  <a:gd name="T7" fmla="*/ 2 h 29"/>
                  <a:gd name="T8" fmla="*/ 5 w 42"/>
                  <a:gd name="T9" fmla="*/ 12 h 29"/>
                  <a:gd name="T10" fmla="*/ 0 w 42"/>
                  <a:gd name="T11" fmla="*/ 19 h 29"/>
                  <a:gd name="T12" fmla="*/ 0 w 42"/>
                  <a:gd name="T13" fmla="*/ 23 h 29"/>
                  <a:gd name="T14" fmla="*/ 11 w 42"/>
                  <a:gd name="T1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11" y="27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6"/>
                      <a:pt x="42" y="11"/>
                      <a:pt x="40" y="7"/>
                    </a:cubicBezTo>
                    <a:cubicBezTo>
                      <a:pt x="38" y="2"/>
                      <a:pt x="33" y="0"/>
                      <a:pt x="29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2" y="27"/>
                      <a:pt x="7" y="29"/>
                      <a:pt x="11" y="27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Freeform 347"/>
              <p:cNvSpPr>
                <a:spLocks/>
              </p:cNvSpPr>
              <p:nvPr/>
            </p:nvSpPr>
            <p:spPr bwMode="auto">
              <a:xfrm>
                <a:off x="8793394" y="1821588"/>
                <a:ext cx="71407" cy="49047"/>
              </a:xfrm>
              <a:custGeom>
                <a:avLst/>
                <a:gdLst>
                  <a:gd name="T0" fmla="*/ 35 w 42"/>
                  <a:gd name="T1" fmla="*/ 11 h 29"/>
                  <a:gd name="T2" fmla="*/ 11 w 42"/>
                  <a:gd name="T3" fmla="*/ 2 h 29"/>
                  <a:gd name="T4" fmla="*/ 0 w 42"/>
                  <a:gd name="T5" fmla="*/ 6 h 29"/>
                  <a:gd name="T6" fmla="*/ 0 w 42"/>
                  <a:gd name="T7" fmla="*/ 10 h 29"/>
                  <a:gd name="T8" fmla="*/ 5 w 42"/>
                  <a:gd name="T9" fmla="*/ 17 h 29"/>
                  <a:gd name="T10" fmla="*/ 29 w 42"/>
                  <a:gd name="T11" fmla="*/ 27 h 29"/>
                  <a:gd name="T12" fmla="*/ 40 w 42"/>
                  <a:gd name="T13" fmla="*/ 22 h 29"/>
                  <a:gd name="T14" fmla="*/ 35 w 42"/>
                  <a:gd name="T1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35" y="1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7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3" y="29"/>
                      <a:pt x="38" y="27"/>
                      <a:pt x="40" y="22"/>
                    </a:cubicBezTo>
                    <a:cubicBezTo>
                      <a:pt x="42" y="18"/>
                      <a:pt x="39" y="13"/>
                      <a:pt x="35" y="1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Freeform 348"/>
              <p:cNvSpPr>
                <a:spLocks/>
              </p:cNvSpPr>
              <p:nvPr/>
            </p:nvSpPr>
            <p:spPr bwMode="auto">
              <a:xfrm>
                <a:off x="8668612" y="1367903"/>
                <a:ext cx="69964" cy="608760"/>
              </a:xfrm>
              <a:custGeom>
                <a:avLst/>
                <a:gdLst>
                  <a:gd name="T0" fmla="*/ 20 w 41"/>
                  <a:gd name="T1" fmla="*/ 0 h 357"/>
                  <a:gd name="T2" fmla="*/ 0 w 41"/>
                  <a:gd name="T3" fmla="*/ 23 h 357"/>
                  <a:gd name="T4" fmla="*/ 0 w 41"/>
                  <a:gd name="T5" fmla="*/ 335 h 357"/>
                  <a:gd name="T6" fmla="*/ 6 w 41"/>
                  <a:gd name="T7" fmla="*/ 351 h 357"/>
                  <a:gd name="T8" fmla="*/ 20 w 41"/>
                  <a:gd name="T9" fmla="*/ 357 h 357"/>
                  <a:gd name="T10" fmla="*/ 41 w 41"/>
                  <a:gd name="T11" fmla="*/ 335 h 357"/>
                  <a:gd name="T12" fmla="*/ 41 w 41"/>
                  <a:gd name="T13" fmla="*/ 23 h 357"/>
                  <a:gd name="T14" fmla="*/ 35 w 41"/>
                  <a:gd name="T15" fmla="*/ 7 h 357"/>
                  <a:gd name="T16" fmla="*/ 20 w 41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7">
                    <a:moveTo>
                      <a:pt x="20" y="0"/>
                    </a:moveTo>
                    <a:cubicBezTo>
                      <a:pt x="9" y="0"/>
                      <a:pt x="0" y="10"/>
                      <a:pt x="0" y="23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1"/>
                      <a:pt x="2" y="347"/>
                      <a:pt x="6" y="351"/>
                    </a:cubicBezTo>
                    <a:cubicBezTo>
                      <a:pt x="10" y="355"/>
                      <a:pt x="15" y="357"/>
                      <a:pt x="20" y="357"/>
                    </a:cubicBezTo>
                    <a:cubicBezTo>
                      <a:pt x="31" y="357"/>
                      <a:pt x="41" y="347"/>
                      <a:pt x="41" y="33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6"/>
                      <a:pt x="38" y="11"/>
                      <a:pt x="35" y="7"/>
                    </a:cubicBezTo>
                    <a:cubicBezTo>
                      <a:pt x="31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Freeform 349"/>
              <p:cNvSpPr>
                <a:spLocks/>
              </p:cNvSpPr>
              <p:nvPr/>
            </p:nvSpPr>
            <p:spPr bwMode="auto">
              <a:xfrm>
                <a:off x="8355577" y="1396755"/>
                <a:ext cx="280578" cy="547451"/>
              </a:xfrm>
              <a:custGeom>
                <a:avLst/>
                <a:gdLst>
                  <a:gd name="T0" fmla="*/ 0 w 165"/>
                  <a:gd name="T1" fmla="*/ 224 h 321"/>
                  <a:gd name="T2" fmla="*/ 165 w 165"/>
                  <a:gd name="T3" fmla="*/ 321 h 321"/>
                  <a:gd name="T4" fmla="*/ 165 w 165"/>
                  <a:gd name="T5" fmla="*/ 43 h 321"/>
                  <a:gd name="T6" fmla="*/ 165 w 165"/>
                  <a:gd name="T7" fmla="*/ 0 h 321"/>
                  <a:gd name="T8" fmla="*/ 0 w 165"/>
                  <a:gd name="T9" fmla="*/ 57 h 321"/>
                  <a:gd name="T10" fmla="*/ 0 w 165"/>
                  <a:gd name="T11" fmla="*/ 22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321">
                    <a:moveTo>
                      <a:pt x="0" y="224"/>
                    </a:moveTo>
                    <a:cubicBezTo>
                      <a:pt x="69" y="239"/>
                      <a:pt x="165" y="321"/>
                      <a:pt x="165" y="321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24" y="41"/>
                      <a:pt x="0" y="57"/>
                      <a:pt x="0" y="5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Freeform 350"/>
              <p:cNvSpPr>
                <a:spLocks/>
              </p:cNvSpPr>
              <p:nvPr/>
            </p:nvSpPr>
            <p:spPr bwMode="auto">
              <a:xfrm>
                <a:off x="8244500" y="1802835"/>
                <a:ext cx="155075" cy="173829"/>
              </a:xfrm>
              <a:custGeom>
                <a:avLst/>
                <a:gdLst>
                  <a:gd name="T0" fmla="*/ 45 w 91"/>
                  <a:gd name="T1" fmla="*/ 0 h 102"/>
                  <a:gd name="T2" fmla="*/ 0 w 91"/>
                  <a:gd name="T3" fmla="*/ 0 h 102"/>
                  <a:gd name="T4" fmla="*/ 45 w 91"/>
                  <a:gd name="T5" fmla="*/ 57 h 102"/>
                  <a:gd name="T6" fmla="*/ 45 w 91"/>
                  <a:gd name="T7" fmla="*/ 77 h 102"/>
                  <a:gd name="T8" fmla="*/ 65 w 91"/>
                  <a:gd name="T9" fmla="*/ 102 h 102"/>
                  <a:gd name="T10" fmla="*/ 88 w 91"/>
                  <a:gd name="T11" fmla="*/ 102 h 102"/>
                  <a:gd name="T12" fmla="*/ 88 w 91"/>
                  <a:gd name="T13" fmla="*/ 51 h 102"/>
                  <a:gd name="T14" fmla="*/ 45 w 91"/>
                  <a:gd name="T1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02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" y="37"/>
                      <a:pt x="45" y="5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7"/>
                      <a:pt x="42" y="102"/>
                      <a:pt x="65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Freeform 351"/>
              <p:cNvSpPr>
                <a:spLocks/>
              </p:cNvSpPr>
              <p:nvPr/>
            </p:nvSpPr>
            <p:spPr bwMode="auto">
              <a:xfrm>
                <a:off x="8191847" y="1494127"/>
                <a:ext cx="129109" cy="279856"/>
              </a:xfrm>
              <a:custGeom>
                <a:avLst/>
                <a:gdLst>
                  <a:gd name="T0" fmla="*/ 76 w 76"/>
                  <a:gd name="T1" fmla="*/ 164 h 164"/>
                  <a:gd name="T2" fmla="*/ 76 w 76"/>
                  <a:gd name="T3" fmla="*/ 0 h 164"/>
                  <a:gd name="T4" fmla="*/ 42 w 76"/>
                  <a:gd name="T5" fmla="*/ 0 h 164"/>
                  <a:gd name="T6" fmla="*/ 0 w 76"/>
                  <a:gd name="T7" fmla="*/ 31 h 164"/>
                  <a:gd name="T8" fmla="*/ 0 w 76"/>
                  <a:gd name="T9" fmla="*/ 122 h 164"/>
                  <a:gd name="T10" fmla="*/ 31 w 76"/>
                  <a:gd name="T11" fmla="*/ 164 h 164"/>
                  <a:gd name="T12" fmla="*/ 76 w 76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64">
                    <a:moveTo>
                      <a:pt x="76" y="16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8" y="0"/>
                      <a:pt x="57" y="0"/>
                      <a:pt x="42" y="0"/>
                    </a:cubicBezTo>
                    <a:cubicBezTo>
                      <a:pt x="0" y="0"/>
                      <a:pt x="0" y="30"/>
                      <a:pt x="0" y="31"/>
                    </a:cubicBezTo>
                    <a:cubicBezTo>
                      <a:pt x="0" y="31"/>
                      <a:pt x="0" y="82"/>
                      <a:pt x="0" y="122"/>
                    </a:cubicBezTo>
                    <a:cubicBezTo>
                      <a:pt x="0" y="162"/>
                      <a:pt x="31" y="164"/>
                      <a:pt x="31" y="164"/>
                    </a:cubicBezTo>
                    <a:cubicBezTo>
                      <a:pt x="36" y="164"/>
                      <a:pt x="49" y="164"/>
                      <a:pt x="76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7" name="MH_Other_5"/>
          <p:cNvSpPr/>
          <p:nvPr>
            <p:custDataLst>
              <p:tags r:id="rId13"/>
            </p:custDataLst>
          </p:nvPr>
        </p:nvSpPr>
        <p:spPr>
          <a:xfrm>
            <a:off x="2652959" y="3191227"/>
            <a:ext cx="854383" cy="855696"/>
          </a:xfrm>
          <a:prstGeom prst="ellipse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MH_Other_4"/>
          <p:cNvSpPr/>
          <p:nvPr>
            <p:custDataLst>
              <p:tags r:id="rId14"/>
            </p:custDataLst>
          </p:nvPr>
        </p:nvSpPr>
        <p:spPr>
          <a:xfrm>
            <a:off x="2652959" y="1657012"/>
            <a:ext cx="854383" cy="855696"/>
          </a:xfrm>
          <a:prstGeom prst="ellipse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75" b="89844" l="9420" r="91304">
                        <a14:foregroundMark x1="52174" y1="74219" x2="75362" y2="74219"/>
                        <a14:foregroundMark x1="47101" y1="44531" x2="91304" y2="44531"/>
                        <a14:foregroundMark x1="40580" y1="64844" x2="85507" y2="64844"/>
                        <a14:foregroundMark x1="70290" y1="31250" x2="53623" y2="60156"/>
                        <a14:foregroundMark x1="67391" y1="30469" x2="46377" y2="35156"/>
                        <a14:foregroundMark x1="46377" y1="83594" x2="63768" y2="85156"/>
                        <a14:foregroundMark x1="52174" y1="86719" x2="61594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59" y="1723787"/>
            <a:ext cx="782237" cy="7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34" y="3201621"/>
            <a:ext cx="1048186" cy="8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6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967164" y="1069345"/>
            <a:ext cx="4069557" cy="1216132"/>
          </a:xfrm>
        </p:spPr>
        <p:txBody>
          <a:bodyPr>
            <a:normAutofit/>
          </a:bodyPr>
          <a:lstStyle/>
          <a:p>
            <a:r>
              <a:rPr lang="en-US" altLang="zh-CN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Thanks.</a:t>
            </a:r>
            <a:endParaRPr lang="zh-CN" altLang="en-US" sz="5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53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95306" y="196070"/>
            <a:ext cx="4339629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金融市場的職務分工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2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14813" y="954499"/>
            <a:ext cx="8901372" cy="4264293"/>
            <a:chOff x="81041" y="900938"/>
            <a:chExt cx="9756377" cy="5967058"/>
          </a:xfrm>
        </p:grpSpPr>
        <p:sp>
          <p:nvSpPr>
            <p:cNvPr id="27" name="object 5"/>
            <p:cNvSpPr/>
            <p:nvPr/>
          </p:nvSpPr>
          <p:spPr>
            <a:xfrm>
              <a:off x="5913501" y="5373751"/>
              <a:ext cx="1775606" cy="968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object 6"/>
            <p:cNvSpPr/>
            <p:nvPr/>
          </p:nvSpPr>
          <p:spPr>
            <a:xfrm>
              <a:off x="81041" y="3819525"/>
              <a:ext cx="5262880" cy="2704465"/>
            </a:xfrm>
            <a:custGeom>
              <a:avLst/>
              <a:gdLst/>
              <a:ahLst/>
              <a:cxnLst/>
              <a:rect l="l" t="t" r="r" b="b"/>
              <a:pathLst>
                <a:path w="5262880" h="2704465">
                  <a:moveTo>
                    <a:pt x="4668128" y="2452877"/>
                  </a:moveTo>
                  <a:lnTo>
                    <a:pt x="4489307" y="2704287"/>
                  </a:lnTo>
                  <a:lnTo>
                    <a:pt x="5021677" y="2457856"/>
                  </a:lnTo>
                  <a:lnTo>
                    <a:pt x="4746736" y="2457856"/>
                  </a:lnTo>
                  <a:lnTo>
                    <a:pt x="4668128" y="2452877"/>
                  </a:lnTo>
                  <a:close/>
                </a:path>
                <a:path w="5262880" h="2704465">
                  <a:moveTo>
                    <a:pt x="4754737" y="2331111"/>
                  </a:moveTo>
                  <a:lnTo>
                    <a:pt x="4668128" y="2452877"/>
                  </a:lnTo>
                  <a:lnTo>
                    <a:pt x="4746736" y="2457856"/>
                  </a:lnTo>
                  <a:lnTo>
                    <a:pt x="4754737" y="2331111"/>
                  </a:lnTo>
                  <a:close/>
                </a:path>
                <a:path w="5262880" h="2704465">
                  <a:moveTo>
                    <a:pt x="4512294" y="1942630"/>
                  </a:moveTo>
                  <a:lnTo>
                    <a:pt x="4672051" y="2198617"/>
                  </a:lnTo>
                  <a:lnTo>
                    <a:pt x="4674473" y="2198801"/>
                  </a:lnTo>
                  <a:lnTo>
                    <a:pt x="4762738" y="2204351"/>
                  </a:lnTo>
                  <a:lnTo>
                    <a:pt x="4746736" y="2457856"/>
                  </a:lnTo>
                  <a:lnTo>
                    <a:pt x="5021677" y="2457856"/>
                  </a:lnTo>
                  <a:lnTo>
                    <a:pt x="5262483" y="2346388"/>
                  </a:lnTo>
                  <a:lnTo>
                    <a:pt x="4512294" y="1942630"/>
                  </a:lnTo>
                  <a:close/>
                </a:path>
                <a:path w="5262880" h="2704465">
                  <a:moveTo>
                    <a:pt x="294612" y="487680"/>
                  </a:moveTo>
                  <a:lnTo>
                    <a:pt x="208318" y="590348"/>
                  </a:lnTo>
                  <a:lnTo>
                    <a:pt x="221282" y="611632"/>
                  </a:lnTo>
                  <a:lnTo>
                    <a:pt x="260537" y="670051"/>
                  </a:lnTo>
                  <a:lnTo>
                    <a:pt x="302600" y="727456"/>
                  </a:lnTo>
                  <a:lnTo>
                    <a:pt x="348040" y="784351"/>
                  </a:lnTo>
                  <a:lnTo>
                    <a:pt x="396008" y="840358"/>
                  </a:lnTo>
                  <a:lnTo>
                    <a:pt x="447075" y="895857"/>
                  </a:lnTo>
                  <a:lnTo>
                    <a:pt x="501139" y="950722"/>
                  </a:lnTo>
                  <a:lnTo>
                    <a:pt x="557489" y="1004697"/>
                  </a:lnTo>
                  <a:lnTo>
                    <a:pt x="616912" y="1058164"/>
                  </a:lnTo>
                  <a:lnTo>
                    <a:pt x="678698" y="1110869"/>
                  </a:lnTo>
                  <a:lnTo>
                    <a:pt x="743188" y="1162939"/>
                  </a:lnTo>
                  <a:lnTo>
                    <a:pt x="810193" y="1214247"/>
                  </a:lnTo>
                  <a:lnTo>
                    <a:pt x="879459" y="1264793"/>
                  </a:lnTo>
                  <a:lnTo>
                    <a:pt x="951189" y="1314704"/>
                  </a:lnTo>
                  <a:lnTo>
                    <a:pt x="1025395" y="1363852"/>
                  </a:lnTo>
                  <a:lnTo>
                    <a:pt x="1101773" y="1412239"/>
                  </a:lnTo>
                  <a:lnTo>
                    <a:pt x="1180259" y="1459865"/>
                  </a:lnTo>
                  <a:lnTo>
                    <a:pt x="1261094" y="1506728"/>
                  </a:lnTo>
                  <a:lnTo>
                    <a:pt x="1343898" y="1552575"/>
                  </a:lnTo>
                  <a:lnTo>
                    <a:pt x="1428988" y="1597787"/>
                  </a:lnTo>
                  <a:lnTo>
                    <a:pt x="1515729" y="1642110"/>
                  </a:lnTo>
                  <a:lnTo>
                    <a:pt x="1604502" y="1685544"/>
                  </a:lnTo>
                  <a:lnTo>
                    <a:pt x="1695307" y="1728089"/>
                  </a:lnTo>
                  <a:lnTo>
                    <a:pt x="1787890" y="1769757"/>
                  </a:lnTo>
                  <a:lnTo>
                    <a:pt x="1882251" y="1810461"/>
                  </a:lnTo>
                  <a:lnTo>
                    <a:pt x="1978263" y="1850212"/>
                  </a:lnTo>
                  <a:lnTo>
                    <a:pt x="2076180" y="1889048"/>
                  </a:lnTo>
                  <a:lnTo>
                    <a:pt x="2175494" y="1926767"/>
                  </a:lnTo>
                  <a:lnTo>
                    <a:pt x="2276459" y="1963483"/>
                  </a:lnTo>
                  <a:lnTo>
                    <a:pt x="2481691" y="2033498"/>
                  </a:lnTo>
                  <a:lnTo>
                    <a:pt x="2693654" y="2099424"/>
                  </a:lnTo>
                  <a:lnTo>
                    <a:pt x="2910570" y="2160676"/>
                  </a:lnTo>
                  <a:lnTo>
                    <a:pt x="3132058" y="2217140"/>
                  </a:lnTo>
                  <a:lnTo>
                    <a:pt x="3357864" y="2268575"/>
                  </a:lnTo>
                  <a:lnTo>
                    <a:pt x="3587480" y="2314778"/>
                  </a:lnTo>
                  <a:lnTo>
                    <a:pt x="3820271" y="2355481"/>
                  </a:lnTo>
                  <a:lnTo>
                    <a:pt x="4055856" y="2390571"/>
                  </a:lnTo>
                  <a:lnTo>
                    <a:pt x="4293854" y="2419769"/>
                  </a:lnTo>
                  <a:lnTo>
                    <a:pt x="4414504" y="2432151"/>
                  </a:lnTo>
                  <a:lnTo>
                    <a:pt x="4534773" y="2442883"/>
                  </a:lnTo>
                  <a:lnTo>
                    <a:pt x="4655296" y="2452065"/>
                  </a:lnTo>
                  <a:lnTo>
                    <a:pt x="4668128" y="2452877"/>
                  </a:lnTo>
                  <a:lnTo>
                    <a:pt x="4754737" y="2331109"/>
                  </a:lnTo>
                  <a:lnTo>
                    <a:pt x="4672051" y="2198617"/>
                  </a:lnTo>
                  <a:lnTo>
                    <a:pt x="4557252" y="2189886"/>
                  </a:lnTo>
                  <a:lnTo>
                    <a:pt x="4440412" y="2179472"/>
                  </a:lnTo>
                  <a:lnTo>
                    <a:pt x="4324715" y="2167661"/>
                  </a:lnTo>
                  <a:lnTo>
                    <a:pt x="4093194" y="2139327"/>
                  </a:lnTo>
                  <a:lnTo>
                    <a:pt x="3863959" y="2105266"/>
                  </a:lnTo>
                  <a:lnTo>
                    <a:pt x="3637518" y="2065769"/>
                  </a:lnTo>
                  <a:lnTo>
                    <a:pt x="3414252" y="2020912"/>
                  </a:lnTo>
                  <a:lnTo>
                    <a:pt x="3194796" y="1971001"/>
                  </a:lnTo>
                  <a:lnTo>
                    <a:pt x="2979531" y="1916214"/>
                  </a:lnTo>
                  <a:lnTo>
                    <a:pt x="2768965" y="1856879"/>
                  </a:lnTo>
                  <a:lnTo>
                    <a:pt x="2563733" y="1793074"/>
                  </a:lnTo>
                  <a:lnTo>
                    <a:pt x="2363200" y="1724787"/>
                  </a:lnTo>
                  <a:lnTo>
                    <a:pt x="2265664" y="1689353"/>
                  </a:lnTo>
                  <a:lnTo>
                    <a:pt x="2169779" y="1652905"/>
                  </a:lnTo>
                  <a:lnTo>
                    <a:pt x="2075418" y="1615567"/>
                  </a:lnTo>
                  <a:lnTo>
                    <a:pt x="1982835" y="1577213"/>
                  </a:lnTo>
                  <a:lnTo>
                    <a:pt x="1892030" y="1538097"/>
                  </a:lnTo>
                  <a:lnTo>
                    <a:pt x="1803257" y="1498219"/>
                  </a:lnTo>
                  <a:lnTo>
                    <a:pt x="1716135" y="1457325"/>
                  </a:lnTo>
                  <a:lnTo>
                    <a:pt x="1631172" y="1415796"/>
                  </a:lnTo>
                  <a:lnTo>
                    <a:pt x="1547987" y="1373377"/>
                  </a:lnTo>
                  <a:lnTo>
                    <a:pt x="1467215" y="1330579"/>
                  </a:lnTo>
                  <a:lnTo>
                    <a:pt x="1388348" y="1286764"/>
                  </a:lnTo>
                  <a:lnTo>
                    <a:pt x="1311894" y="1242568"/>
                  </a:lnTo>
                  <a:lnTo>
                    <a:pt x="1237599" y="1197610"/>
                  </a:lnTo>
                  <a:lnTo>
                    <a:pt x="1165578" y="1152017"/>
                  </a:lnTo>
                  <a:lnTo>
                    <a:pt x="1096147" y="1106170"/>
                  </a:lnTo>
                  <a:lnTo>
                    <a:pt x="1029192" y="1059688"/>
                  </a:lnTo>
                  <a:lnTo>
                    <a:pt x="964537" y="1012570"/>
                  </a:lnTo>
                  <a:lnTo>
                    <a:pt x="902573" y="965200"/>
                  </a:lnTo>
                  <a:lnTo>
                    <a:pt x="843429" y="917575"/>
                  </a:lnTo>
                  <a:lnTo>
                    <a:pt x="786724" y="869314"/>
                  </a:lnTo>
                  <a:lnTo>
                    <a:pt x="732990" y="821055"/>
                  </a:lnTo>
                  <a:lnTo>
                    <a:pt x="681898" y="772287"/>
                  </a:lnTo>
                  <a:lnTo>
                    <a:pt x="633854" y="723773"/>
                  </a:lnTo>
                  <a:lnTo>
                    <a:pt x="588718" y="674877"/>
                  </a:lnTo>
                  <a:lnTo>
                    <a:pt x="546389" y="625729"/>
                  </a:lnTo>
                  <a:lnTo>
                    <a:pt x="507248" y="576961"/>
                  </a:lnTo>
                  <a:lnTo>
                    <a:pt x="485641" y="547652"/>
                  </a:lnTo>
                  <a:lnTo>
                    <a:pt x="294612" y="487680"/>
                  </a:lnTo>
                  <a:close/>
                </a:path>
                <a:path w="5262880" h="2704465">
                  <a:moveTo>
                    <a:pt x="4672051" y="2198617"/>
                  </a:moveTo>
                  <a:lnTo>
                    <a:pt x="4754737" y="2331109"/>
                  </a:lnTo>
                  <a:lnTo>
                    <a:pt x="4762738" y="2204351"/>
                  </a:lnTo>
                  <a:lnTo>
                    <a:pt x="4674473" y="2198801"/>
                  </a:lnTo>
                  <a:lnTo>
                    <a:pt x="4672051" y="2198617"/>
                  </a:lnTo>
                  <a:close/>
                </a:path>
                <a:path w="5262880" h="2704465">
                  <a:moveTo>
                    <a:pt x="152321" y="0"/>
                  </a:moveTo>
                  <a:lnTo>
                    <a:pt x="0" y="838200"/>
                  </a:lnTo>
                  <a:lnTo>
                    <a:pt x="208318" y="590348"/>
                  </a:lnTo>
                  <a:lnTo>
                    <a:pt x="185544" y="552957"/>
                  </a:lnTo>
                  <a:lnTo>
                    <a:pt x="183334" y="548894"/>
                  </a:lnTo>
                  <a:lnTo>
                    <a:pt x="405876" y="426466"/>
                  </a:lnTo>
                  <a:lnTo>
                    <a:pt x="547625" y="426466"/>
                  </a:lnTo>
                  <a:lnTo>
                    <a:pt x="152321" y="0"/>
                  </a:lnTo>
                  <a:close/>
                </a:path>
                <a:path w="5262880" h="2704465">
                  <a:moveTo>
                    <a:pt x="547625" y="426466"/>
                  </a:moveTo>
                  <a:lnTo>
                    <a:pt x="405876" y="426466"/>
                  </a:lnTo>
                  <a:lnTo>
                    <a:pt x="408086" y="430402"/>
                  </a:lnTo>
                  <a:lnTo>
                    <a:pt x="438071" y="479298"/>
                  </a:lnTo>
                  <a:lnTo>
                    <a:pt x="471015" y="527812"/>
                  </a:lnTo>
                  <a:lnTo>
                    <a:pt x="485641" y="547652"/>
                  </a:lnTo>
                  <a:lnTo>
                    <a:pt x="731504" y="624839"/>
                  </a:lnTo>
                  <a:lnTo>
                    <a:pt x="547625" y="426466"/>
                  </a:lnTo>
                  <a:close/>
                </a:path>
                <a:path w="5262880" h="2704465">
                  <a:moveTo>
                    <a:pt x="405876" y="426466"/>
                  </a:moveTo>
                  <a:lnTo>
                    <a:pt x="183334" y="548894"/>
                  </a:lnTo>
                  <a:lnTo>
                    <a:pt x="185544" y="552957"/>
                  </a:lnTo>
                  <a:lnTo>
                    <a:pt x="208318" y="590348"/>
                  </a:lnTo>
                  <a:lnTo>
                    <a:pt x="294612" y="487680"/>
                  </a:lnTo>
                  <a:lnTo>
                    <a:pt x="443763" y="487680"/>
                  </a:lnTo>
                  <a:lnTo>
                    <a:pt x="438071" y="479298"/>
                  </a:lnTo>
                  <a:lnTo>
                    <a:pt x="408086" y="430402"/>
                  </a:lnTo>
                  <a:lnTo>
                    <a:pt x="405876" y="426466"/>
                  </a:lnTo>
                  <a:close/>
                </a:path>
                <a:path w="5262880" h="2704465">
                  <a:moveTo>
                    <a:pt x="443763" y="487680"/>
                  </a:moveTo>
                  <a:lnTo>
                    <a:pt x="294612" y="487680"/>
                  </a:lnTo>
                  <a:lnTo>
                    <a:pt x="485641" y="547652"/>
                  </a:lnTo>
                  <a:lnTo>
                    <a:pt x="471015" y="527812"/>
                  </a:lnTo>
                  <a:lnTo>
                    <a:pt x="443763" y="487680"/>
                  </a:lnTo>
                  <a:close/>
                </a:path>
              </a:pathLst>
            </a:custGeom>
            <a:solidFill>
              <a:srgbClr val="D9910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object 7"/>
            <p:cNvSpPr/>
            <p:nvPr/>
          </p:nvSpPr>
          <p:spPr>
            <a:xfrm>
              <a:off x="7634351" y="4365625"/>
              <a:ext cx="1775606" cy="968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8"/>
            <p:cNvSpPr/>
            <p:nvPr/>
          </p:nvSpPr>
          <p:spPr>
            <a:xfrm>
              <a:off x="7781098" y="3083700"/>
              <a:ext cx="1775606" cy="968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object 9"/>
            <p:cNvSpPr/>
            <p:nvPr/>
          </p:nvSpPr>
          <p:spPr>
            <a:xfrm>
              <a:off x="7137400" y="1916176"/>
              <a:ext cx="1775606" cy="9683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object 10"/>
            <p:cNvSpPr/>
            <p:nvPr/>
          </p:nvSpPr>
          <p:spPr>
            <a:xfrm>
              <a:off x="5110226" y="1417700"/>
              <a:ext cx="1775606" cy="968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object 11"/>
            <p:cNvSpPr/>
            <p:nvPr/>
          </p:nvSpPr>
          <p:spPr>
            <a:xfrm>
              <a:off x="448055" y="2156460"/>
              <a:ext cx="7007352" cy="36164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object 12"/>
            <p:cNvSpPr/>
            <p:nvPr/>
          </p:nvSpPr>
          <p:spPr>
            <a:xfrm>
              <a:off x="320511" y="2127111"/>
              <a:ext cx="7004050" cy="3606800"/>
            </a:xfrm>
            <a:custGeom>
              <a:avLst/>
              <a:gdLst/>
              <a:ahLst/>
              <a:cxnLst/>
              <a:rect l="l" t="t" r="r" b="b"/>
              <a:pathLst>
                <a:path w="7004050" h="3606800">
                  <a:moveTo>
                    <a:pt x="4896421" y="3594100"/>
                  </a:moveTo>
                  <a:lnTo>
                    <a:pt x="4041384" y="3594100"/>
                  </a:lnTo>
                  <a:lnTo>
                    <a:pt x="4100847" y="3606800"/>
                  </a:lnTo>
                  <a:lnTo>
                    <a:pt x="4842185" y="3606800"/>
                  </a:lnTo>
                  <a:lnTo>
                    <a:pt x="4896421" y="3594100"/>
                  </a:lnTo>
                  <a:close/>
                </a:path>
                <a:path w="7004050" h="3606800">
                  <a:moveTo>
                    <a:pt x="5056396" y="3581400"/>
                  </a:moveTo>
                  <a:lnTo>
                    <a:pt x="3861246" y="3581400"/>
                  </a:lnTo>
                  <a:lnTo>
                    <a:pt x="3921573" y="3594100"/>
                  </a:lnTo>
                  <a:lnTo>
                    <a:pt x="5003537" y="3594100"/>
                  </a:lnTo>
                  <a:lnTo>
                    <a:pt x="5056396" y="3581400"/>
                  </a:lnTo>
                  <a:close/>
                </a:path>
                <a:path w="7004050" h="3606800">
                  <a:moveTo>
                    <a:pt x="5160667" y="3568700"/>
                  </a:moveTo>
                  <a:lnTo>
                    <a:pt x="3739798" y="3568700"/>
                  </a:lnTo>
                  <a:lnTo>
                    <a:pt x="3800651" y="3581400"/>
                  </a:lnTo>
                  <a:lnTo>
                    <a:pt x="5108776" y="3581400"/>
                  </a:lnTo>
                  <a:lnTo>
                    <a:pt x="5160667" y="3568700"/>
                  </a:lnTo>
                  <a:close/>
                </a:path>
                <a:path w="7004050" h="3606800">
                  <a:moveTo>
                    <a:pt x="5604014" y="3492500"/>
                  </a:moveTo>
                  <a:lnTo>
                    <a:pt x="3244910" y="3492500"/>
                  </a:lnTo>
                  <a:lnTo>
                    <a:pt x="3494013" y="3543300"/>
                  </a:lnTo>
                  <a:lnTo>
                    <a:pt x="3555795" y="3543300"/>
                  </a:lnTo>
                  <a:lnTo>
                    <a:pt x="3678698" y="3568700"/>
                  </a:lnTo>
                  <a:lnTo>
                    <a:pt x="5212059" y="3568700"/>
                  </a:lnTo>
                  <a:lnTo>
                    <a:pt x="5262942" y="3556000"/>
                  </a:lnTo>
                  <a:lnTo>
                    <a:pt x="5313305" y="3556000"/>
                  </a:lnTo>
                  <a:lnTo>
                    <a:pt x="5412433" y="3530600"/>
                  </a:lnTo>
                  <a:lnTo>
                    <a:pt x="5461178" y="3530600"/>
                  </a:lnTo>
                  <a:lnTo>
                    <a:pt x="5604014" y="3492500"/>
                  </a:lnTo>
                  <a:close/>
                </a:path>
                <a:path w="7004050" h="3606800">
                  <a:moveTo>
                    <a:pt x="3386467" y="50800"/>
                  </a:moveTo>
                  <a:lnTo>
                    <a:pt x="1740880" y="50800"/>
                  </a:lnTo>
                  <a:lnTo>
                    <a:pt x="1690517" y="63500"/>
                  </a:lnTo>
                  <a:lnTo>
                    <a:pt x="1640683" y="63500"/>
                  </a:lnTo>
                  <a:lnTo>
                    <a:pt x="1542644" y="88900"/>
                  </a:lnTo>
                  <a:lnTo>
                    <a:pt x="1494458" y="88900"/>
                  </a:lnTo>
                  <a:lnTo>
                    <a:pt x="1446843" y="101600"/>
                  </a:lnTo>
                  <a:lnTo>
                    <a:pt x="1217662" y="165100"/>
                  </a:lnTo>
                  <a:lnTo>
                    <a:pt x="1045598" y="215900"/>
                  </a:lnTo>
                  <a:lnTo>
                    <a:pt x="923553" y="254000"/>
                  </a:lnTo>
                  <a:lnTo>
                    <a:pt x="884259" y="279400"/>
                  </a:lnTo>
                  <a:lnTo>
                    <a:pt x="807813" y="304800"/>
                  </a:lnTo>
                  <a:lnTo>
                    <a:pt x="770681" y="330200"/>
                  </a:lnTo>
                  <a:lnTo>
                    <a:pt x="698650" y="355600"/>
                  </a:lnTo>
                  <a:lnTo>
                    <a:pt x="663770" y="381000"/>
                  </a:lnTo>
                  <a:lnTo>
                    <a:pt x="629662" y="393700"/>
                  </a:lnTo>
                  <a:lnTo>
                    <a:pt x="596334" y="419100"/>
                  </a:lnTo>
                  <a:lnTo>
                    <a:pt x="563798" y="431800"/>
                  </a:lnTo>
                  <a:lnTo>
                    <a:pt x="532063" y="457200"/>
                  </a:lnTo>
                  <a:lnTo>
                    <a:pt x="501139" y="482600"/>
                  </a:lnTo>
                  <a:lnTo>
                    <a:pt x="471036" y="495300"/>
                  </a:lnTo>
                  <a:lnTo>
                    <a:pt x="441765" y="520700"/>
                  </a:lnTo>
                  <a:lnTo>
                    <a:pt x="413335" y="546100"/>
                  </a:lnTo>
                  <a:lnTo>
                    <a:pt x="385757" y="558800"/>
                  </a:lnTo>
                  <a:lnTo>
                    <a:pt x="359040" y="584200"/>
                  </a:lnTo>
                  <a:lnTo>
                    <a:pt x="333195" y="609600"/>
                  </a:lnTo>
                  <a:lnTo>
                    <a:pt x="308232" y="635000"/>
                  </a:lnTo>
                  <a:lnTo>
                    <a:pt x="284160" y="660400"/>
                  </a:lnTo>
                  <a:lnTo>
                    <a:pt x="260990" y="673100"/>
                  </a:lnTo>
                  <a:lnTo>
                    <a:pt x="217396" y="723900"/>
                  </a:lnTo>
                  <a:lnTo>
                    <a:pt x="177531" y="774700"/>
                  </a:lnTo>
                  <a:lnTo>
                    <a:pt x="141473" y="825500"/>
                  </a:lnTo>
                  <a:lnTo>
                    <a:pt x="109305" y="889000"/>
                  </a:lnTo>
                  <a:lnTo>
                    <a:pt x="94705" y="914400"/>
                  </a:lnTo>
                  <a:lnTo>
                    <a:pt x="81107" y="939800"/>
                  </a:lnTo>
                  <a:lnTo>
                    <a:pt x="68522" y="965200"/>
                  </a:lnTo>
                  <a:lnTo>
                    <a:pt x="56959" y="990600"/>
                  </a:lnTo>
                  <a:lnTo>
                    <a:pt x="46429" y="1028700"/>
                  </a:lnTo>
                  <a:lnTo>
                    <a:pt x="36942" y="1054100"/>
                  </a:lnTo>
                  <a:lnTo>
                    <a:pt x="28507" y="1079500"/>
                  </a:lnTo>
                  <a:lnTo>
                    <a:pt x="21135" y="1117600"/>
                  </a:lnTo>
                  <a:lnTo>
                    <a:pt x="14837" y="1143000"/>
                  </a:lnTo>
                  <a:lnTo>
                    <a:pt x="9642" y="1168400"/>
                  </a:lnTo>
                  <a:lnTo>
                    <a:pt x="5569" y="1206500"/>
                  </a:lnTo>
                  <a:lnTo>
                    <a:pt x="2610" y="1231900"/>
                  </a:lnTo>
                  <a:lnTo>
                    <a:pt x="756" y="1270000"/>
                  </a:lnTo>
                  <a:lnTo>
                    <a:pt x="0" y="1295400"/>
                  </a:lnTo>
                  <a:lnTo>
                    <a:pt x="331" y="1320800"/>
                  </a:lnTo>
                  <a:lnTo>
                    <a:pt x="1743" y="1358900"/>
                  </a:lnTo>
                  <a:lnTo>
                    <a:pt x="4226" y="1384300"/>
                  </a:lnTo>
                  <a:lnTo>
                    <a:pt x="7773" y="1422400"/>
                  </a:lnTo>
                  <a:lnTo>
                    <a:pt x="12375" y="1447800"/>
                  </a:lnTo>
                  <a:lnTo>
                    <a:pt x="18024" y="1473200"/>
                  </a:lnTo>
                  <a:lnTo>
                    <a:pt x="24711" y="1511300"/>
                  </a:lnTo>
                  <a:lnTo>
                    <a:pt x="32427" y="1536700"/>
                  </a:lnTo>
                  <a:lnTo>
                    <a:pt x="41166" y="1574800"/>
                  </a:lnTo>
                  <a:lnTo>
                    <a:pt x="50917" y="1600200"/>
                  </a:lnTo>
                  <a:lnTo>
                    <a:pt x="61673" y="1638300"/>
                  </a:lnTo>
                  <a:lnTo>
                    <a:pt x="73426" y="1663700"/>
                  </a:lnTo>
                  <a:lnTo>
                    <a:pt x="86167" y="1689100"/>
                  </a:lnTo>
                  <a:lnTo>
                    <a:pt x="99887" y="1727200"/>
                  </a:lnTo>
                  <a:lnTo>
                    <a:pt x="114579" y="1752600"/>
                  </a:lnTo>
                  <a:lnTo>
                    <a:pt x="130234" y="1790700"/>
                  </a:lnTo>
                  <a:lnTo>
                    <a:pt x="146843" y="1816100"/>
                  </a:lnTo>
                  <a:lnTo>
                    <a:pt x="164398" y="1854200"/>
                  </a:lnTo>
                  <a:lnTo>
                    <a:pt x="182891" y="1879600"/>
                  </a:lnTo>
                  <a:lnTo>
                    <a:pt x="202314" y="1905000"/>
                  </a:lnTo>
                  <a:lnTo>
                    <a:pt x="222657" y="1943100"/>
                  </a:lnTo>
                  <a:lnTo>
                    <a:pt x="243914" y="1968500"/>
                  </a:lnTo>
                  <a:lnTo>
                    <a:pt x="266074" y="2006600"/>
                  </a:lnTo>
                  <a:lnTo>
                    <a:pt x="289131" y="2032000"/>
                  </a:lnTo>
                  <a:lnTo>
                    <a:pt x="313075" y="2057400"/>
                  </a:lnTo>
                  <a:lnTo>
                    <a:pt x="337898" y="2095500"/>
                  </a:lnTo>
                  <a:lnTo>
                    <a:pt x="363592" y="2120900"/>
                  </a:lnTo>
                  <a:lnTo>
                    <a:pt x="390149" y="2146300"/>
                  </a:lnTo>
                  <a:lnTo>
                    <a:pt x="417560" y="2184400"/>
                  </a:lnTo>
                  <a:lnTo>
                    <a:pt x="445816" y="2209800"/>
                  </a:lnTo>
                  <a:lnTo>
                    <a:pt x="474910" y="2235200"/>
                  </a:lnTo>
                  <a:lnTo>
                    <a:pt x="504832" y="2273300"/>
                  </a:lnTo>
                  <a:lnTo>
                    <a:pt x="535576" y="2298700"/>
                  </a:lnTo>
                  <a:lnTo>
                    <a:pt x="567131" y="2324100"/>
                  </a:lnTo>
                  <a:lnTo>
                    <a:pt x="599491" y="2349500"/>
                  </a:lnTo>
                  <a:lnTo>
                    <a:pt x="632645" y="2387600"/>
                  </a:lnTo>
                  <a:lnTo>
                    <a:pt x="666587" y="2413000"/>
                  </a:lnTo>
                  <a:lnTo>
                    <a:pt x="701308" y="2438400"/>
                  </a:lnTo>
                  <a:lnTo>
                    <a:pt x="736799" y="2463800"/>
                  </a:lnTo>
                  <a:lnTo>
                    <a:pt x="773052" y="2501900"/>
                  </a:lnTo>
                  <a:lnTo>
                    <a:pt x="810058" y="2527300"/>
                  </a:lnTo>
                  <a:lnTo>
                    <a:pt x="847810" y="2552700"/>
                  </a:lnTo>
                  <a:lnTo>
                    <a:pt x="886299" y="2578100"/>
                  </a:lnTo>
                  <a:lnTo>
                    <a:pt x="925516" y="2603500"/>
                  </a:lnTo>
                  <a:lnTo>
                    <a:pt x="965453" y="2628900"/>
                  </a:lnTo>
                  <a:lnTo>
                    <a:pt x="1006102" y="2667000"/>
                  </a:lnTo>
                  <a:lnTo>
                    <a:pt x="1047454" y="2692400"/>
                  </a:lnTo>
                  <a:lnTo>
                    <a:pt x="1132236" y="2743200"/>
                  </a:lnTo>
                  <a:lnTo>
                    <a:pt x="1219730" y="2794000"/>
                  </a:lnTo>
                  <a:lnTo>
                    <a:pt x="1309870" y="2844800"/>
                  </a:lnTo>
                  <a:lnTo>
                    <a:pt x="1402590" y="2895600"/>
                  </a:lnTo>
                  <a:lnTo>
                    <a:pt x="1449895" y="2908300"/>
                  </a:lnTo>
                  <a:lnTo>
                    <a:pt x="1546358" y="2959100"/>
                  </a:lnTo>
                  <a:lnTo>
                    <a:pt x="1695552" y="3035300"/>
                  </a:lnTo>
                  <a:lnTo>
                    <a:pt x="1746450" y="3048000"/>
                  </a:lnTo>
                  <a:lnTo>
                    <a:pt x="1849946" y="3098800"/>
                  </a:lnTo>
                  <a:lnTo>
                    <a:pt x="1902528" y="3111500"/>
                  </a:lnTo>
                  <a:lnTo>
                    <a:pt x="2009315" y="3162300"/>
                  </a:lnTo>
                  <a:lnTo>
                    <a:pt x="2063504" y="3175000"/>
                  </a:lnTo>
                  <a:lnTo>
                    <a:pt x="2118212" y="3200400"/>
                  </a:lnTo>
                  <a:lnTo>
                    <a:pt x="2173431" y="3213100"/>
                  </a:lnTo>
                  <a:lnTo>
                    <a:pt x="2229152" y="3238500"/>
                  </a:lnTo>
                  <a:lnTo>
                    <a:pt x="2285367" y="3251200"/>
                  </a:lnTo>
                  <a:lnTo>
                    <a:pt x="2342068" y="3276600"/>
                  </a:lnTo>
                  <a:lnTo>
                    <a:pt x="2399247" y="3289300"/>
                  </a:lnTo>
                  <a:lnTo>
                    <a:pt x="2456894" y="3314700"/>
                  </a:lnTo>
                  <a:lnTo>
                    <a:pt x="2573562" y="3340100"/>
                  </a:lnTo>
                  <a:lnTo>
                    <a:pt x="2632566" y="3365500"/>
                  </a:lnTo>
                  <a:lnTo>
                    <a:pt x="2933950" y="3429000"/>
                  </a:lnTo>
                  <a:lnTo>
                    <a:pt x="2995441" y="3454400"/>
                  </a:lnTo>
                  <a:lnTo>
                    <a:pt x="3182191" y="3492500"/>
                  </a:lnTo>
                  <a:lnTo>
                    <a:pt x="5650460" y="3492500"/>
                  </a:lnTo>
                  <a:lnTo>
                    <a:pt x="5830145" y="3441700"/>
                  </a:lnTo>
                  <a:lnTo>
                    <a:pt x="5958223" y="3403600"/>
                  </a:lnTo>
                  <a:lnTo>
                    <a:pt x="5999589" y="3378200"/>
                  </a:lnTo>
                  <a:lnTo>
                    <a:pt x="6119563" y="3340100"/>
                  </a:lnTo>
                  <a:lnTo>
                    <a:pt x="6158146" y="3314700"/>
                  </a:lnTo>
                  <a:lnTo>
                    <a:pt x="6233141" y="3289300"/>
                  </a:lnTo>
                  <a:lnTo>
                    <a:pt x="6269533" y="3263900"/>
                  </a:lnTo>
                  <a:lnTo>
                    <a:pt x="6340053" y="3238500"/>
                  </a:lnTo>
                  <a:lnTo>
                    <a:pt x="6374162" y="3213100"/>
                  </a:lnTo>
                  <a:lnTo>
                    <a:pt x="6407490" y="3200400"/>
                  </a:lnTo>
                  <a:lnTo>
                    <a:pt x="6440027" y="3175000"/>
                  </a:lnTo>
                  <a:lnTo>
                    <a:pt x="6471762" y="3149600"/>
                  </a:lnTo>
                  <a:lnTo>
                    <a:pt x="6502687" y="3136900"/>
                  </a:lnTo>
                  <a:lnTo>
                    <a:pt x="6532790" y="3111500"/>
                  </a:lnTo>
                  <a:lnTo>
                    <a:pt x="6562062" y="3098800"/>
                  </a:lnTo>
                  <a:lnTo>
                    <a:pt x="6590492" y="3073400"/>
                  </a:lnTo>
                  <a:lnTo>
                    <a:pt x="6618071" y="3048000"/>
                  </a:lnTo>
                  <a:lnTo>
                    <a:pt x="6644789" y="3022600"/>
                  </a:lnTo>
                  <a:lnTo>
                    <a:pt x="6670634" y="3009900"/>
                  </a:lnTo>
                  <a:lnTo>
                    <a:pt x="6719671" y="2959100"/>
                  </a:lnTo>
                  <a:lnTo>
                    <a:pt x="6765100" y="2908300"/>
                  </a:lnTo>
                  <a:lnTo>
                    <a:pt x="6806842" y="2857500"/>
                  </a:lnTo>
                  <a:lnTo>
                    <a:pt x="6844816" y="2806700"/>
                  </a:lnTo>
                  <a:lnTo>
                    <a:pt x="6878941" y="2755900"/>
                  </a:lnTo>
                  <a:lnTo>
                    <a:pt x="6909136" y="2705100"/>
                  </a:lnTo>
                  <a:lnTo>
                    <a:pt x="6922735" y="2667000"/>
                  </a:lnTo>
                  <a:lnTo>
                    <a:pt x="6935322" y="2641600"/>
                  </a:lnTo>
                  <a:lnTo>
                    <a:pt x="6946886" y="2616200"/>
                  </a:lnTo>
                  <a:lnTo>
                    <a:pt x="6957418" y="2590800"/>
                  </a:lnTo>
                  <a:lnTo>
                    <a:pt x="6966907" y="2552700"/>
                  </a:lnTo>
                  <a:lnTo>
                    <a:pt x="6975343" y="2527300"/>
                  </a:lnTo>
                  <a:lnTo>
                    <a:pt x="6982716" y="2501900"/>
                  </a:lnTo>
                  <a:lnTo>
                    <a:pt x="6989016" y="2463800"/>
                  </a:lnTo>
                  <a:lnTo>
                    <a:pt x="6994209" y="2438400"/>
                  </a:lnTo>
                  <a:lnTo>
                    <a:pt x="6998280" y="2413000"/>
                  </a:lnTo>
                  <a:lnTo>
                    <a:pt x="7001237" y="2374900"/>
                  </a:lnTo>
                  <a:lnTo>
                    <a:pt x="7003089" y="2349500"/>
                  </a:lnTo>
                  <a:lnTo>
                    <a:pt x="7003844" y="2311400"/>
                  </a:lnTo>
                  <a:lnTo>
                    <a:pt x="7003511" y="2286000"/>
                  </a:lnTo>
                  <a:lnTo>
                    <a:pt x="7002097" y="2260600"/>
                  </a:lnTo>
                  <a:lnTo>
                    <a:pt x="6999612" y="2222500"/>
                  </a:lnTo>
                  <a:lnTo>
                    <a:pt x="6996064" y="2197100"/>
                  </a:lnTo>
                  <a:lnTo>
                    <a:pt x="6991460" y="2159000"/>
                  </a:lnTo>
                  <a:lnTo>
                    <a:pt x="6985810" y="2133600"/>
                  </a:lnTo>
                  <a:lnTo>
                    <a:pt x="6979122" y="2108200"/>
                  </a:lnTo>
                  <a:lnTo>
                    <a:pt x="6971404" y="2070100"/>
                  </a:lnTo>
                  <a:lnTo>
                    <a:pt x="6962665" y="2044700"/>
                  </a:lnTo>
                  <a:lnTo>
                    <a:pt x="6952912" y="2006600"/>
                  </a:lnTo>
                  <a:lnTo>
                    <a:pt x="6942155" y="1981200"/>
                  </a:lnTo>
                  <a:lnTo>
                    <a:pt x="6930401" y="1943100"/>
                  </a:lnTo>
                  <a:lnTo>
                    <a:pt x="6917659" y="1917700"/>
                  </a:lnTo>
                  <a:lnTo>
                    <a:pt x="6903938" y="1892300"/>
                  </a:lnTo>
                  <a:lnTo>
                    <a:pt x="6889245" y="1854200"/>
                  </a:lnTo>
                  <a:lnTo>
                    <a:pt x="6873590" y="1828800"/>
                  </a:lnTo>
                  <a:lnTo>
                    <a:pt x="6856980" y="1790700"/>
                  </a:lnTo>
                  <a:lnTo>
                    <a:pt x="6839424" y="1765300"/>
                  </a:lnTo>
                  <a:lnTo>
                    <a:pt x="6820930" y="1727200"/>
                  </a:lnTo>
                  <a:lnTo>
                    <a:pt x="6801507" y="1701800"/>
                  </a:lnTo>
                  <a:lnTo>
                    <a:pt x="6781163" y="1676400"/>
                  </a:lnTo>
                  <a:lnTo>
                    <a:pt x="6759906" y="1638300"/>
                  </a:lnTo>
                  <a:lnTo>
                    <a:pt x="6737745" y="1612900"/>
                  </a:lnTo>
                  <a:lnTo>
                    <a:pt x="6714688" y="1574800"/>
                  </a:lnTo>
                  <a:lnTo>
                    <a:pt x="6690743" y="1549400"/>
                  </a:lnTo>
                  <a:lnTo>
                    <a:pt x="6665920" y="1524000"/>
                  </a:lnTo>
                  <a:lnTo>
                    <a:pt x="6640225" y="1485900"/>
                  </a:lnTo>
                  <a:lnTo>
                    <a:pt x="6613668" y="1460500"/>
                  </a:lnTo>
                  <a:lnTo>
                    <a:pt x="6586257" y="1435100"/>
                  </a:lnTo>
                  <a:lnTo>
                    <a:pt x="6558001" y="1397000"/>
                  </a:lnTo>
                  <a:lnTo>
                    <a:pt x="6528907" y="1371600"/>
                  </a:lnTo>
                  <a:lnTo>
                    <a:pt x="6498984" y="1346200"/>
                  </a:lnTo>
                  <a:lnTo>
                    <a:pt x="6468241" y="1308100"/>
                  </a:lnTo>
                  <a:lnTo>
                    <a:pt x="6436685" y="1282700"/>
                  </a:lnTo>
                  <a:lnTo>
                    <a:pt x="6404326" y="1257300"/>
                  </a:lnTo>
                  <a:lnTo>
                    <a:pt x="6371171" y="1231900"/>
                  </a:lnTo>
                  <a:lnTo>
                    <a:pt x="6337229" y="1193800"/>
                  </a:lnTo>
                  <a:lnTo>
                    <a:pt x="6302508" y="1168400"/>
                  </a:lnTo>
                  <a:lnTo>
                    <a:pt x="6267017" y="1143000"/>
                  </a:lnTo>
                  <a:lnTo>
                    <a:pt x="6230765" y="1117600"/>
                  </a:lnTo>
                  <a:lnTo>
                    <a:pt x="6193758" y="1092200"/>
                  </a:lnTo>
                  <a:lnTo>
                    <a:pt x="6156006" y="1054100"/>
                  </a:lnTo>
                  <a:lnTo>
                    <a:pt x="6117518" y="1028700"/>
                  </a:lnTo>
                  <a:lnTo>
                    <a:pt x="6078301" y="1003300"/>
                  </a:lnTo>
                  <a:lnTo>
                    <a:pt x="6038364" y="977900"/>
                  </a:lnTo>
                  <a:lnTo>
                    <a:pt x="5997715" y="952500"/>
                  </a:lnTo>
                  <a:lnTo>
                    <a:pt x="5956363" y="927100"/>
                  </a:lnTo>
                  <a:lnTo>
                    <a:pt x="5871582" y="876300"/>
                  </a:lnTo>
                  <a:lnTo>
                    <a:pt x="5784088" y="825500"/>
                  </a:lnTo>
                  <a:lnTo>
                    <a:pt x="5693949" y="774700"/>
                  </a:lnTo>
                  <a:lnTo>
                    <a:pt x="5601230" y="723900"/>
                  </a:lnTo>
                  <a:lnTo>
                    <a:pt x="5505999" y="673100"/>
                  </a:lnTo>
                  <a:lnTo>
                    <a:pt x="5408323" y="622300"/>
                  </a:lnTo>
                  <a:lnTo>
                    <a:pt x="5358589" y="609600"/>
                  </a:lnTo>
                  <a:lnTo>
                    <a:pt x="5205904" y="533400"/>
                  </a:lnTo>
                  <a:lnTo>
                    <a:pt x="5153876" y="520700"/>
                  </a:lnTo>
                  <a:lnTo>
                    <a:pt x="5048170" y="469900"/>
                  </a:lnTo>
                  <a:lnTo>
                    <a:pt x="4994509" y="457200"/>
                  </a:lnTo>
                  <a:lnTo>
                    <a:pt x="4940320" y="431800"/>
                  </a:lnTo>
                  <a:lnTo>
                    <a:pt x="4885612" y="419100"/>
                  </a:lnTo>
                  <a:lnTo>
                    <a:pt x="4774673" y="368300"/>
                  </a:lnTo>
                  <a:lnTo>
                    <a:pt x="4661757" y="342900"/>
                  </a:lnTo>
                  <a:lnTo>
                    <a:pt x="4604579" y="317500"/>
                  </a:lnTo>
                  <a:lnTo>
                    <a:pt x="4546932" y="304800"/>
                  </a:lnTo>
                  <a:lnTo>
                    <a:pt x="4488824" y="279400"/>
                  </a:lnTo>
                  <a:lnTo>
                    <a:pt x="4311821" y="241300"/>
                  </a:lnTo>
                  <a:lnTo>
                    <a:pt x="4251955" y="215900"/>
                  </a:lnTo>
                  <a:lnTo>
                    <a:pt x="3571805" y="76200"/>
                  </a:lnTo>
                  <a:lnTo>
                    <a:pt x="3509815" y="76200"/>
                  </a:lnTo>
                  <a:lnTo>
                    <a:pt x="3386467" y="50800"/>
                  </a:lnTo>
                  <a:close/>
                </a:path>
                <a:path w="7004050" h="3606800">
                  <a:moveTo>
                    <a:pt x="3264029" y="38100"/>
                  </a:moveTo>
                  <a:lnTo>
                    <a:pt x="1843155" y="38100"/>
                  </a:lnTo>
                  <a:lnTo>
                    <a:pt x="1791763" y="50800"/>
                  </a:lnTo>
                  <a:lnTo>
                    <a:pt x="3325129" y="50800"/>
                  </a:lnTo>
                  <a:lnTo>
                    <a:pt x="3264029" y="38100"/>
                  </a:lnTo>
                  <a:close/>
                </a:path>
                <a:path w="7004050" h="3606800">
                  <a:moveTo>
                    <a:pt x="3142581" y="25400"/>
                  </a:moveTo>
                  <a:lnTo>
                    <a:pt x="1947427" y="25400"/>
                  </a:lnTo>
                  <a:lnTo>
                    <a:pt x="1895046" y="38100"/>
                  </a:lnTo>
                  <a:lnTo>
                    <a:pt x="3203176" y="38100"/>
                  </a:lnTo>
                  <a:lnTo>
                    <a:pt x="3142581" y="25400"/>
                  </a:lnTo>
                  <a:close/>
                </a:path>
                <a:path w="7004050" h="3606800">
                  <a:moveTo>
                    <a:pt x="3022204" y="12700"/>
                  </a:moveTo>
                  <a:lnTo>
                    <a:pt x="2053614" y="12700"/>
                  </a:lnTo>
                  <a:lnTo>
                    <a:pt x="2000286" y="25400"/>
                  </a:lnTo>
                  <a:lnTo>
                    <a:pt x="3082254" y="25400"/>
                  </a:lnTo>
                  <a:lnTo>
                    <a:pt x="3022204" y="12700"/>
                  </a:lnTo>
                  <a:close/>
                </a:path>
                <a:path w="7004050" h="3606800">
                  <a:moveTo>
                    <a:pt x="2784985" y="0"/>
                  </a:moveTo>
                  <a:lnTo>
                    <a:pt x="2271417" y="0"/>
                  </a:lnTo>
                  <a:lnTo>
                    <a:pt x="2216313" y="12700"/>
                  </a:lnTo>
                  <a:lnTo>
                    <a:pt x="2843823" y="12700"/>
                  </a:lnTo>
                  <a:lnTo>
                    <a:pt x="2784985" y="0"/>
                  </a:lnTo>
                  <a:close/>
                </a:path>
              </a:pathLst>
            </a:custGeom>
            <a:solidFill>
              <a:srgbClr val="A092E1"/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object 13"/>
            <p:cNvSpPr/>
            <p:nvPr/>
          </p:nvSpPr>
          <p:spPr>
            <a:xfrm>
              <a:off x="441959" y="2389632"/>
              <a:ext cx="5573268" cy="29626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object 14"/>
            <p:cNvSpPr/>
            <p:nvPr/>
          </p:nvSpPr>
          <p:spPr>
            <a:xfrm>
              <a:off x="367382" y="2315990"/>
              <a:ext cx="5570855" cy="2959100"/>
            </a:xfrm>
            <a:custGeom>
              <a:avLst/>
              <a:gdLst/>
              <a:ahLst/>
              <a:cxnLst/>
              <a:rect l="l" t="t" r="r" b="b"/>
              <a:pathLst>
                <a:path w="5570855" h="2959100">
                  <a:moveTo>
                    <a:pt x="3922435" y="2946400"/>
                  </a:moveTo>
                  <a:lnTo>
                    <a:pt x="3131111" y="2946400"/>
                  </a:lnTo>
                  <a:lnTo>
                    <a:pt x="3190365" y="2959100"/>
                  </a:lnTo>
                  <a:lnTo>
                    <a:pt x="3869043" y="2959100"/>
                  </a:lnTo>
                  <a:lnTo>
                    <a:pt x="3922435" y="2946400"/>
                  </a:lnTo>
                  <a:close/>
                </a:path>
                <a:path w="5570855" h="2959100">
                  <a:moveTo>
                    <a:pt x="4027525" y="2933700"/>
                  </a:moveTo>
                  <a:lnTo>
                    <a:pt x="3011589" y="2933700"/>
                  </a:lnTo>
                  <a:lnTo>
                    <a:pt x="3071514" y="2946400"/>
                  </a:lnTo>
                  <a:lnTo>
                    <a:pt x="3975267" y="2946400"/>
                  </a:lnTo>
                  <a:lnTo>
                    <a:pt x="4027525" y="2933700"/>
                  </a:lnTo>
                  <a:close/>
                </a:path>
                <a:path w="5570855" h="2959100">
                  <a:moveTo>
                    <a:pt x="4130256" y="2921000"/>
                  </a:moveTo>
                  <a:lnTo>
                    <a:pt x="2890819" y="2921000"/>
                  </a:lnTo>
                  <a:lnTo>
                    <a:pt x="2951352" y="2933700"/>
                  </a:lnTo>
                  <a:lnTo>
                    <a:pt x="4079193" y="2933700"/>
                  </a:lnTo>
                  <a:lnTo>
                    <a:pt x="4130256" y="2921000"/>
                  </a:lnTo>
                  <a:close/>
                </a:path>
                <a:path w="5570855" h="2959100">
                  <a:moveTo>
                    <a:pt x="4279659" y="2895600"/>
                  </a:moveTo>
                  <a:lnTo>
                    <a:pt x="2707591" y="2895600"/>
                  </a:lnTo>
                  <a:lnTo>
                    <a:pt x="2830004" y="2921000"/>
                  </a:lnTo>
                  <a:lnTo>
                    <a:pt x="4180698" y="2921000"/>
                  </a:lnTo>
                  <a:lnTo>
                    <a:pt x="4279659" y="2895600"/>
                  </a:lnTo>
                  <a:close/>
                </a:path>
                <a:path w="5570855" h="2959100">
                  <a:moveTo>
                    <a:pt x="2924759" y="76200"/>
                  </a:moveTo>
                  <a:lnTo>
                    <a:pt x="1242627" y="76200"/>
                  </a:lnTo>
                  <a:lnTo>
                    <a:pt x="1194821" y="88900"/>
                  </a:lnTo>
                  <a:lnTo>
                    <a:pt x="1010728" y="139700"/>
                  </a:lnTo>
                  <a:lnTo>
                    <a:pt x="880579" y="177800"/>
                  </a:lnTo>
                  <a:lnTo>
                    <a:pt x="757681" y="215900"/>
                  </a:lnTo>
                  <a:lnTo>
                    <a:pt x="718399" y="241300"/>
                  </a:lnTo>
                  <a:lnTo>
                    <a:pt x="642451" y="266700"/>
                  </a:lnTo>
                  <a:lnTo>
                    <a:pt x="605817" y="292100"/>
                  </a:lnTo>
                  <a:lnTo>
                    <a:pt x="570096" y="304800"/>
                  </a:lnTo>
                  <a:lnTo>
                    <a:pt x="535305" y="330200"/>
                  </a:lnTo>
                  <a:lnTo>
                    <a:pt x="501458" y="342900"/>
                  </a:lnTo>
                  <a:lnTo>
                    <a:pt x="468571" y="368300"/>
                  </a:lnTo>
                  <a:lnTo>
                    <a:pt x="436659" y="381000"/>
                  </a:lnTo>
                  <a:lnTo>
                    <a:pt x="405738" y="406400"/>
                  </a:lnTo>
                  <a:lnTo>
                    <a:pt x="375823" y="431800"/>
                  </a:lnTo>
                  <a:lnTo>
                    <a:pt x="346930" y="444500"/>
                  </a:lnTo>
                  <a:lnTo>
                    <a:pt x="292270" y="495300"/>
                  </a:lnTo>
                  <a:lnTo>
                    <a:pt x="241881" y="546100"/>
                  </a:lnTo>
                  <a:lnTo>
                    <a:pt x="195888" y="596900"/>
                  </a:lnTo>
                  <a:lnTo>
                    <a:pt x="154413" y="647700"/>
                  </a:lnTo>
                  <a:lnTo>
                    <a:pt x="117579" y="698500"/>
                  </a:lnTo>
                  <a:lnTo>
                    <a:pt x="85510" y="749300"/>
                  </a:lnTo>
                  <a:lnTo>
                    <a:pt x="58330" y="812800"/>
                  </a:lnTo>
                  <a:lnTo>
                    <a:pt x="46611" y="838200"/>
                  </a:lnTo>
                  <a:lnTo>
                    <a:pt x="36161" y="863600"/>
                  </a:lnTo>
                  <a:lnTo>
                    <a:pt x="26995" y="901700"/>
                  </a:lnTo>
                  <a:lnTo>
                    <a:pt x="19128" y="927100"/>
                  </a:lnTo>
                  <a:lnTo>
                    <a:pt x="12575" y="952500"/>
                  </a:lnTo>
                  <a:lnTo>
                    <a:pt x="7378" y="990600"/>
                  </a:lnTo>
                  <a:lnTo>
                    <a:pt x="3558" y="1016000"/>
                  </a:lnTo>
                  <a:lnTo>
                    <a:pt x="1103" y="1054100"/>
                  </a:lnTo>
                  <a:lnTo>
                    <a:pt x="0" y="1079500"/>
                  </a:lnTo>
                  <a:lnTo>
                    <a:pt x="236" y="1117600"/>
                  </a:lnTo>
                  <a:lnTo>
                    <a:pt x="1799" y="1143000"/>
                  </a:lnTo>
                  <a:lnTo>
                    <a:pt x="4675" y="1181100"/>
                  </a:lnTo>
                  <a:lnTo>
                    <a:pt x="8853" y="1206500"/>
                  </a:lnTo>
                  <a:lnTo>
                    <a:pt x="14319" y="1244600"/>
                  </a:lnTo>
                  <a:lnTo>
                    <a:pt x="21061" y="1270000"/>
                  </a:lnTo>
                  <a:lnTo>
                    <a:pt x="29065" y="1308100"/>
                  </a:lnTo>
                  <a:lnTo>
                    <a:pt x="38320" y="1333500"/>
                  </a:lnTo>
                  <a:lnTo>
                    <a:pt x="48812" y="1358900"/>
                  </a:lnTo>
                  <a:lnTo>
                    <a:pt x="60528" y="1397000"/>
                  </a:lnTo>
                  <a:lnTo>
                    <a:pt x="73456" y="1422400"/>
                  </a:lnTo>
                  <a:lnTo>
                    <a:pt x="87584" y="1460500"/>
                  </a:lnTo>
                  <a:lnTo>
                    <a:pt x="102897" y="1485900"/>
                  </a:lnTo>
                  <a:lnTo>
                    <a:pt x="119385" y="1524000"/>
                  </a:lnTo>
                  <a:lnTo>
                    <a:pt x="137033" y="1549400"/>
                  </a:lnTo>
                  <a:lnTo>
                    <a:pt x="155829" y="1587500"/>
                  </a:lnTo>
                  <a:lnTo>
                    <a:pt x="175760" y="1612900"/>
                  </a:lnTo>
                  <a:lnTo>
                    <a:pt x="196814" y="1651000"/>
                  </a:lnTo>
                  <a:lnTo>
                    <a:pt x="218978" y="1676400"/>
                  </a:lnTo>
                  <a:lnTo>
                    <a:pt x="242239" y="1701800"/>
                  </a:lnTo>
                  <a:lnTo>
                    <a:pt x="266584" y="1739900"/>
                  </a:lnTo>
                  <a:lnTo>
                    <a:pt x="292001" y="1765300"/>
                  </a:lnTo>
                  <a:lnTo>
                    <a:pt x="318476" y="1803400"/>
                  </a:lnTo>
                  <a:lnTo>
                    <a:pt x="345998" y="1828800"/>
                  </a:lnTo>
                  <a:lnTo>
                    <a:pt x="374553" y="1854200"/>
                  </a:lnTo>
                  <a:lnTo>
                    <a:pt x="404128" y="1892300"/>
                  </a:lnTo>
                  <a:lnTo>
                    <a:pt x="434712" y="1917700"/>
                  </a:lnTo>
                  <a:lnTo>
                    <a:pt x="466290" y="1943100"/>
                  </a:lnTo>
                  <a:lnTo>
                    <a:pt x="498851" y="1981200"/>
                  </a:lnTo>
                  <a:lnTo>
                    <a:pt x="532381" y="2006600"/>
                  </a:lnTo>
                  <a:lnTo>
                    <a:pt x="566868" y="2032000"/>
                  </a:lnTo>
                  <a:lnTo>
                    <a:pt x="602299" y="2057400"/>
                  </a:lnTo>
                  <a:lnTo>
                    <a:pt x="638661" y="2095500"/>
                  </a:lnTo>
                  <a:lnTo>
                    <a:pt x="675942" y="2120900"/>
                  </a:lnTo>
                  <a:lnTo>
                    <a:pt x="714129" y="2146300"/>
                  </a:lnTo>
                  <a:lnTo>
                    <a:pt x="753209" y="2171700"/>
                  </a:lnTo>
                  <a:lnTo>
                    <a:pt x="793169" y="2197100"/>
                  </a:lnTo>
                  <a:lnTo>
                    <a:pt x="833997" y="2222500"/>
                  </a:lnTo>
                  <a:lnTo>
                    <a:pt x="875679" y="2247900"/>
                  </a:lnTo>
                  <a:lnTo>
                    <a:pt x="918203" y="2273300"/>
                  </a:lnTo>
                  <a:lnTo>
                    <a:pt x="961557" y="2298700"/>
                  </a:lnTo>
                  <a:lnTo>
                    <a:pt x="1005728" y="2324100"/>
                  </a:lnTo>
                  <a:lnTo>
                    <a:pt x="1050702" y="2349500"/>
                  </a:lnTo>
                  <a:lnTo>
                    <a:pt x="1143010" y="2400300"/>
                  </a:lnTo>
                  <a:lnTo>
                    <a:pt x="1238381" y="2451100"/>
                  </a:lnTo>
                  <a:lnTo>
                    <a:pt x="1336712" y="2501900"/>
                  </a:lnTo>
                  <a:lnTo>
                    <a:pt x="1386956" y="2514600"/>
                  </a:lnTo>
                  <a:lnTo>
                    <a:pt x="1541847" y="2590800"/>
                  </a:lnTo>
                  <a:lnTo>
                    <a:pt x="1594821" y="2603500"/>
                  </a:lnTo>
                  <a:lnTo>
                    <a:pt x="1648446" y="2628900"/>
                  </a:lnTo>
                  <a:lnTo>
                    <a:pt x="1702709" y="2641600"/>
                  </a:lnTo>
                  <a:lnTo>
                    <a:pt x="1757598" y="2667000"/>
                  </a:lnTo>
                  <a:lnTo>
                    <a:pt x="1813099" y="2679700"/>
                  </a:lnTo>
                  <a:lnTo>
                    <a:pt x="1869200" y="2705100"/>
                  </a:lnTo>
                  <a:lnTo>
                    <a:pt x="1925887" y="2717800"/>
                  </a:lnTo>
                  <a:lnTo>
                    <a:pt x="1983150" y="2743200"/>
                  </a:lnTo>
                  <a:lnTo>
                    <a:pt x="2158254" y="2781300"/>
                  </a:lnTo>
                  <a:lnTo>
                    <a:pt x="2217686" y="2806700"/>
                  </a:lnTo>
                  <a:lnTo>
                    <a:pt x="2646024" y="2895600"/>
                  </a:lnTo>
                  <a:lnTo>
                    <a:pt x="4328146" y="2895600"/>
                  </a:lnTo>
                  <a:lnTo>
                    <a:pt x="4515120" y="2844800"/>
                  </a:lnTo>
                  <a:lnTo>
                    <a:pt x="4647592" y="2806700"/>
                  </a:lnTo>
                  <a:lnTo>
                    <a:pt x="4772952" y="2768600"/>
                  </a:lnTo>
                  <a:lnTo>
                    <a:pt x="4813086" y="2755900"/>
                  </a:lnTo>
                  <a:lnTo>
                    <a:pt x="4852368" y="2730500"/>
                  </a:lnTo>
                  <a:lnTo>
                    <a:pt x="4928315" y="2705100"/>
                  </a:lnTo>
                  <a:lnTo>
                    <a:pt x="4964949" y="2679700"/>
                  </a:lnTo>
                  <a:lnTo>
                    <a:pt x="5000669" y="2667000"/>
                  </a:lnTo>
                  <a:lnTo>
                    <a:pt x="5035460" y="2641600"/>
                  </a:lnTo>
                  <a:lnTo>
                    <a:pt x="5069306" y="2628900"/>
                  </a:lnTo>
                  <a:lnTo>
                    <a:pt x="5102193" y="2603500"/>
                  </a:lnTo>
                  <a:lnTo>
                    <a:pt x="5134104" y="2590800"/>
                  </a:lnTo>
                  <a:lnTo>
                    <a:pt x="5165025" y="2565400"/>
                  </a:lnTo>
                  <a:lnTo>
                    <a:pt x="5194939" y="2540000"/>
                  </a:lnTo>
                  <a:lnTo>
                    <a:pt x="5223832" y="2514600"/>
                  </a:lnTo>
                  <a:lnTo>
                    <a:pt x="5251688" y="2501900"/>
                  </a:lnTo>
                  <a:lnTo>
                    <a:pt x="5304227" y="2451100"/>
                  </a:lnTo>
                  <a:lnTo>
                    <a:pt x="5352432" y="2400300"/>
                  </a:lnTo>
                  <a:lnTo>
                    <a:pt x="5396182" y="2349500"/>
                  </a:lnTo>
                  <a:lnTo>
                    <a:pt x="5435351" y="2298700"/>
                  </a:lnTo>
                  <a:lnTo>
                    <a:pt x="5469817" y="2247900"/>
                  </a:lnTo>
                  <a:lnTo>
                    <a:pt x="5499457" y="2197100"/>
                  </a:lnTo>
                  <a:lnTo>
                    <a:pt x="5512428" y="2159000"/>
                  </a:lnTo>
                  <a:lnTo>
                    <a:pt x="5524147" y="2133600"/>
                  </a:lnTo>
                  <a:lnTo>
                    <a:pt x="5534597" y="2108200"/>
                  </a:lnTo>
                  <a:lnTo>
                    <a:pt x="5543763" y="2070100"/>
                  </a:lnTo>
                  <a:lnTo>
                    <a:pt x="5551630" y="2044700"/>
                  </a:lnTo>
                  <a:lnTo>
                    <a:pt x="5558183" y="2006600"/>
                  </a:lnTo>
                  <a:lnTo>
                    <a:pt x="5563380" y="1981200"/>
                  </a:lnTo>
                  <a:lnTo>
                    <a:pt x="5567199" y="1955800"/>
                  </a:lnTo>
                  <a:lnTo>
                    <a:pt x="5569654" y="1917700"/>
                  </a:lnTo>
                  <a:lnTo>
                    <a:pt x="5570757" y="1892300"/>
                  </a:lnTo>
                  <a:lnTo>
                    <a:pt x="5570520" y="1854200"/>
                  </a:lnTo>
                  <a:lnTo>
                    <a:pt x="5568957" y="1828800"/>
                  </a:lnTo>
                  <a:lnTo>
                    <a:pt x="5566080" y="1790700"/>
                  </a:lnTo>
                  <a:lnTo>
                    <a:pt x="5561902" y="1765300"/>
                  </a:lnTo>
                  <a:lnTo>
                    <a:pt x="5556436" y="1727200"/>
                  </a:lnTo>
                  <a:lnTo>
                    <a:pt x="5549694" y="1701800"/>
                  </a:lnTo>
                  <a:lnTo>
                    <a:pt x="5541690" y="1663700"/>
                  </a:lnTo>
                  <a:lnTo>
                    <a:pt x="5532435" y="1638300"/>
                  </a:lnTo>
                  <a:lnTo>
                    <a:pt x="5521943" y="1600200"/>
                  </a:lnTo>
                  <a:lnTo>
                    <a:pt x="5510227" y="1574800"/>
                  </a:lnTo>
                  <a:lnTo>
                    <a:pt x="5497299" y="1536700"/>
                  </a:lnTo>
                  <a:lnTo>
                    <a:pt x="5483172" y="1511300"/>
                  </a:lnTo>
                  <a:lnTo>
                    <a:pt x="5467858" y="1485900"/>
                  </a:lnTo>
                  <a:lnTo>
                    <a:pt x="5451371" y="1447800"/>
                  </a:lnTo>
                  <a:lnTo>
                    <a:pt x="5433724" y="1422400"/>
                  </a:lnTo>
                  <a:lnTo>
                    <a:pt x="5414928" y="1384300"/>
                  </a:lnTo>
                  <a:lnTo>
                    <a:pt x="5394997" y="1358900"/>
                  </a:lnTo>
                  <a:lnTo>
                    <a:pt x="5373943" y="1320800"/>
                  </a:lnTo>
                  <a:lnTo>
                    <a:pt x="5351780" y="1295400"/>
                  </a:lnTo>
                  <a:lnTo>
                    <a:pt x="5328519" y="1257300"/>
                  </a:lnTo>
                  <a:lnTo>
                    <a:pt x="5304175" y="1231900"/>
                  </a:lnTo>
                  <a:lnTo>
                    <a:pt x="5278758" y="1206500"/>
                  </a:lnTo>
                  <a:lnTo>
                    <a:pt x="5252283" y="1168400"/>
                  </a:lnTo>
                  <a:lnTo>
                    <a:pt x="5224762" y="1143000"/>
                  </a:lnTo>
                  <a:lnTo>
                    <a:pt x="5196208" y="1117600"/>
                  </a:lnTo>
                  <a:lnTo>
                    <a:pt x="5166633" y="1079500"/>
                  </a:lnTo>
                  <a:lnTo>
                    <a:pt x="5136050" y="1054100"/>
                  </a:lnTo>
                  <a:lnTo>
                    <a:pt x="5104473" y="1028700"/>
                  </a:lnTo>
                  <a:lnTo>
                    <a:pt x="5071912" y="990600"/>
                  </a:lnTo>
                  <a:lnTo>
                    <a:pt x="5038383" y="965200"/>
                  </a:lnTo>
                  <a:lnTo>
                    <a:pt x="5003896" y="939800"/>
                  </a:lnTo>
                  <a:lnTo>
                    <a:pt x="4968466" y="914400"/>
                  </a:lnTo>
                  <a:lnTo>
                    <a:pt x="4932104" y="876300"/>
                  </a:lnTo>
                  <a:lnTo>
                    <a:pt x="4894824" y="850900"/>
                  </a:lnTo>
                  <a:lnTo>
                    <a:pt x="4856638" y="825500"/>
                  </a:lnTo>
                  <a:lnTo>
                    <a:pt x="4817559" y="800100"/>
                  </a:lnTo>
                  <a:lnTo>
                    <a:pt x="4777599" y="774700"/>
                  </a:lnTo>
                  <a:lnTo>
                    <a:pt x="4736772" y="749300"/>
                  </a:lnTo>
                  <a:lnTo>
                    <a:pt x="4695091" y="723900"/>
                  </a:lnTo>
                  <a:lnTo>
                    <a:pt x="4652567" y="685800"/>
                  </a:lnTo>
                  <a:lnTo>
                    <a:pt x="4609214" y="660400"/>
                  </a:lnTo>
                  <a:lnTo>
                    <a:pt x="4565044" y="635000"/>
                  </a:lnTo>
                  <a:lnTo>
                    <a:pt x="4474306" y="584200"/>
                  </a:lnTo>
                  <a:lnTo>
                    <a:pt x="4427763" y="571500"/>
                  </a:lnTo>
                  <a:lnTo>
                    <a:pt x="4332394" y="520700"/>
                  </a:lnTo>
                  <a:lnTo>
                    <a:pt x="4234064" y="469900"/>
                  </a:lnTo>
                  <a:lnTo>
                    <a:pt x="4183821" y="444500"/>
                  </a:lnTo>
                  <a:lnTo>
                    <a:pt x="4132876" y="431800"/>
                  </a:lnTo>
                  <a:lnTo>
                    <a:pt x="4028931" y="381000"/>
                  </a:lnTo>
                  <a:lnTo>
                    <a:pt x="3975958" y="368300"/>
                  </a:lnTo>
                  <a:lnTo>
                    <a:pt x="3922333" y="342900"/>
                  </a:lnTo>
                  <a:lnTo>
                    <a:pt x="3868070" y="330200"/>
                  </a:lnTo>
                  <a:lnTo>
                    <a:pt x="3813182" y="304800"/>
                  </a:lnTo>
                  <a:lnTo>
                    <a:pt x="3757682" y="292100"/>
                  </a:lnTo>
                  <a:lnTo>
                    <a:pt x="3701581" y="266700"/>
                  </a:lnTo>
                  <a:lnTo>
                    <a:pt x="3644894" y="254000"/>
                  </a:lnTo>
                  <a:lnTo>
                    <a:pt x="3587632" y="228600"/>
                  </a:lnTo>
                  <a:lnTo>
                    <a:pt x="3412528" y="190500"/>
                  </a:lnTo>
                  <a:lnTo>
                    <a:pt x="3353097" y="165100"/>
                  </a:lnTo>
                  <a:lnTo>
                    <a:pt x="2924759" y="76200"/>
                  </a:lnTo>
                  <a:close/>
                </a:path>
                <a:path w="5570855" h="2959100">
                  <a:moveTo>
                    <a:pt x="2740779" y="50800"/>
                  </a:moveTo>
                  <a:lnTo>
                    <a:pt x="1390077" y="50800"/>
                  </a:lnTo>
                  <a:lnTo>
                    <a:pt x="1291115" y="76200"/>
                  </a:lnTo>
                  <a:lnTo>
                    <a:pt x="2863192" y="76200"/>
                  </a:lnTo>
                  <a:lnTo>
                    <a:pt x="2740779" y="50800"/>
                  </a:lnTo>
                  <a:close/>
                </a:path>
                <a:path w="5570855" h="2959100">
                  <a:moveTo>
                    <a:pt x="2559193" y="25400"/>
                  </a:moveTo>
                  <a:lnTo>
                    <a:pt x="1595510" y="25400"/>
                  </a:lnTo>
                  <a:lnTo>
                    <a:pt x="1543251" y="38100"/>
                  </a:lnTo>
                  <a:lnTo>
                    <a:pt x="1491583" y="38100"/>
                  </a:lnTo>
                  <a:lnTo>
                    <a:pt x="1440519" y="50800"/>
                  </a:lnTo>
                  <a:lnTo>
                    <a:pt x="2679964" y="50800"/>
                  </a:lnTo>
                  <a:lnTo>
                    <a:pt x="2559193" y="25400"/>
                  </a:lnTo>
                  <a:close/>
                </a:path>
                <a:path w="5570855" h="2959100">
                  <a:moveTo>
                    <a:pt x="2380416" y="12700"/>
                  </a:moveTo>
                  <a:lnTo>
                    <a:pt x="1701734" y="12700"/>
                  </a:lnTo>
                  <a:lnTo>
                    <a:pt x="1648342" y="25400"/>
                  </a:lnTo>
                  <a:lnTo>
                    <a:pt x="2439670" y="25400"/>
                  </a:lnTo>
                  <a:lnTo>
                    <a:pt x="2380416" y="12700"/>
                  </a:lnTo>
                  <a:close/>
                </a:path>
                <a:path w="5570855" h="2959100">
                  <a:moveTo>
                    <a:pt x="2147138" y="0"/>
                  </a:moveTo>
                  <a:lnTo>
                    <a:pt x="1976536" y="0"/>
                  </a:lnTo>
                  <a:lnTo>
                    <a:pt x="1920581" y="12700"/>
                  </a:lnTo>
                  <a:lnTo>
                    <a:pt x="2204866" y="12700"/>
                  </a:lnTo>
                  <a:lnTo>
                    <a:pt x="2147138" y="0"/>
                  </a:lnTo>
                  <a:close/>
                </a:path>
              </a:pathLst>
            </a:custGeom>
            <a:solidFill>
              <a:srgbClr val="A9D160"/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object 15"/>
            <p:cNvSpPr/>
            <p:nvPr/>
          </p:nvSpPr>
          <p:spPr>
            <a:xfrm>
              <a:off x="448055" y="2580132"/>
              <a:ext cx="4087368" cy="22936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object 16"/>
            <p:cNvSpPr/>
            <p:nvPr/>
          </p:nvSpPr>
          <p:spPr>
            <a:xfrm>
              <a:off x="373787" y="2506124"/>
              <a:ext cx="4083685" cy="2290445"/>
            </a:xfrm>
            <a:custGeom>
              <a:avLst/>
              <a:gdLst/>
              <a:ahLst/>
              <a:cxnLst/>
              <a:rect l="l" t="t" r="r" b="b"/>
              <a:pathLst>
                <a:path w="4083685" h="2290445">
                  <a:moveTo>
                    <a:pt x="1537528" y="0"/>
                  </a:moveTo>
                  <a:lnTo>
                    <a:pt x="1481492" y="650"/>
                  </a:lnTo>
                  <a:lnTo>
                    <a:pt x="1426054" y="2226"/>
                  </a:lnTo>
                  <a:lnTo>
                    <a:pt x="1371244" y="4720"/>
                  </a:lnTo>
                  <a:lnTo>
                    <a:pt x="1317087" y="8122"/>
                  </a:lnTo>
                  <a:lnTo>
                    <a:pt x="1263613" y="12425"/>
                  </a:lnTo>
                  <a:lnTo>
                    <a:pt x="1210848" y="17619"/>
                  </a:lnTo>
                  <a:lnTo>
                    <a:pt x="1158820" y="23697"/>
                  </a:lnTo>
                  <a:lnTo>
                    <a:pt x="1107558" y="30649"/>
                  </a:lnTo>
                  <a:lnTo>
                    <a:pt x="1057087" y="38467"/>
                  </a:lnTo>
                  <a:lnTo>
                    <a:pt x="1007438" y="47143"/>
                  </a:lnTo>
                  <a:lnTo>
                    <a:pt x="958636" y="56667"/>
                  </a:lnTo>
                  <a:lnTo>
                    <a:pt x="910710" y="67032"/>
                  </a:lnTo>
                  <a:lnTo>
                    <a:pt x="863687" y="78229"/>
                  </a:lnTo>
                  <a:lnTo>
                    <a:pt x="817595" y="90249"/>
                  </a:lnTo>
                  <a:lnTo>
                    <a:pt x="772462" y="103084"/>
                  </a:lnTo>
                  <a:lnTo>
                    <a:pt x="728316" y="116726"/>
                  </a:lnTo>
                  <a:lnTo>
                    <a:pt x="685183" y="131164"/>
                  </a:lnTo>
                  <a:lnTo>
                    <a:pt x="643092" y="146392"/>
                  </a:lnTo>
                  <a:lnTo>
                    <a:pt x="602070" y="162401"/>
                  </a:lnTo>
                  <a:lnTo>
                    <a:pt x="562146" y="179181"/>
                  </a:lnTo>
                  <a:lnTo>
                    <a:pt x="523346" y="196725"/>
                  </a:lnTo>
                  <a:lnTo>
                    <a:pt x="485699" y="215024"/>
                  </a:lnTo>
                  <a:lnTo>
                    <a:pt x="449231" y="234069"/>
                  </a:lnTo>
                  <a:lnTo>
                    <a:pt x="413972" y="253852"/>
                  </a:lnTo>
                  <a:lnTo>
                    <a:pt x="379948" y="274364"/>
                  </a:lnTo>
                  <a:lnTo>
                    <a:pt x="347187" y="295597"/>
                  </a:lnTo>
                  <a:lnTo>
                    <a:pt x="315717" y="317542"/>
                  </a:lnTo>
                  <a:lnTo>
                    <a:pt x="256759" y="363535"/>
                  </a:lnTo>
                  <a:lnTo>
                    <a:pt x="203297" y="412273"/>
                  </a:lnTo>
                  <a:lnTo>
                    <a:pt x="155552" y="463689"/>
                  </a:lnTo>
                  <a:lnTo>
                    <a:pt x="113745" y="517714"/>
                  </a:lnTo>
                  <a:lnTo>
                    <a:pt x="78097" y="574279"/>
                  </a:lnTo>
                  <a:lnTo>
                    <a:pt x="48830" y="633317"/>
                  </a:lnTo>
                  <a:lnTo>
                    <a:pt x="26165" y="694759"/>
                  </a:lnTo>
                  <a:lnTo>
                    <a:pt x="10324" y="758537"/>
                  </a:lnTo>
                  <a:lnTo>
                    <a:pt x="1632" y="823688"/>
                  </a:lnTo>
                  <a:lnTo>
                    <a:pt x="0" y="856397"/>
                  </a:lnTo>
                  <a:lnTo>
                    <a:pt x="145" y="889171"/>
                  </a:lnTo>
                  <a:lnTo>
                    <a:pt x="5682" y="954843"/>
                  </a:lnTo>
                  <a:lnTo>
                    <a:pt x="18062" y="1020557"/>
                  </a:lnTo>
                  <a:lnTo>
                    <a:pt x="37104" y="1086170"/>
                  </a:lnTo>
                  <a:lnTo>
                    <a:pt x="62627" y="1151536"/>
                  </a:lnTo>
                  <a:lnTo>
                    <a:pt x="94451" y="1216510"/>
                  </a:lnTo>
                  <a:lnTo>
                    <a:pt x="132394" y="1280947"/>
                  </a:lnTo>
                  <a:lnTo>
                    <a:pt x="153604" y="1312920"/>
                  </a:lnTo>
                  <a:lnTo>
                    <a:pt x="176277" y="1344704"/>
                  </a:lnTo>
                  <a:lnTo>
                    <a:pt x="200389" y="1376281"/>
                  </a:lnTo>
                  <a:lnTo>
                    <a:pt x="225918" y="1407634"/>
                  </a:lnTo>
                  <a:lnTo>
                    <a:pt x="252841" y="1438743"/>
                  </a:lnTo>
                  <a:lnTo>
                    <a:pt x="281136" y="1469592"/>
                  </a:lnTo>
                  <a:lnTo>
                    <a:pt x="310780" y="1500162"/>
                  </a:lnTo>
                  <a:lnTo>
                    <a:pt x="341751" y="1530435"/>
                  </a:lnTo>
                  <a:lnTo>
                    <a:pt x="374026" y="1560393"/>
                  </a:lnTo>
                  <a:lnTo>
                    <a:pt x="407582" y="1590017"/>
                  </a:lnTo>
                  <a:lnTo>
                    <a:pt x="442397" y="1619290"/>
                  </a:lnTo>
                  <a:lnTo>
                    <a:pt x="478448" y="1648193"/>
                  </a:lnTo>
                  <a:lnTo>
                    <a:pt x="515712" y="1676709"/>
                  </a:lnTo>
                  <a:lnTo>
                    <a:pt x="554168" y="1704819"/>
                  </a:lnTo>
                  <a:lnTo>
                    <a:pt x="593792" y="1732505"/>
                  </a:lnTo>
                  <a:lnTo>
                    <a:pt x="634561" y="1759749"/>
                  </a:lnTo>
                  <a:lnTo>
                    <a:pt x="676454" y="1786533"/>
                  </a:lnTo>
                  <a:lnTo>
                    <a:pt x="719448" y="1812838"/>
                  </a:lnTo>
                  <a:lnTo>
                    <a:pt x="763519" y="1838648"/>
                  </a:lnTo>
                  <a:lnTo>
                    <a:pt x="808646" y="1863943"/>
                  </a:lnTo>
                  <a:lnTo>
                    <a:pt x="854805" y="1888705"/>
                  </a:lnTo>
                  <a:lnTo>
                    <a:pt x="901975" y="1912917"/>
                  </a:lnTo>
                  <a:lnTo>
                    <a:pt x="950132" y="1936560"/>
                  </a:lnTo>
                  <a:lnTo>
                    <a:pt x="999255" y="1959616"/>
                  </a:lnTo>
                  <a:lnTo>
                    <a:pt x="1049320" y="1982067"/>
                  </a:lnTo>
                  <a:lnTo>
                    <a:pt x="1100304" y="2003895"/>
                  </a:lnTo>
                  <a:lnTo>
                    <a:pt x="1152186" y="2025082"/>
                  </a:lnTo>
                  <a:lnTo>
                    <a:pt x="1204942" y="2045610"/>
                  </a:lnTo>
                  <a:lnTo>
                    <a:pt x="1258550" y="2065460"/>
                  </a:lnTo>
                  <a:lnTo>
                    <a:pt x="1312988" y="2084614"/>
                  </a:lnTo>
                  <a:lnTo>
                    <a:pt x="1368232" y="2103055"/>
                  </a:lnTo>
                  <a:lnTo>
                    <a:pt x="1424261" y="2120765"/>
                  </a:lnTo>
                  <a:lnTo>
                    <a:pt x="1481051" y="2137724"/>
                  </a:lnTo>
                  <a:lnTo>
                    <a:pt x="1538580" y="2153916"/>
                  </a:lnTo>
                  <a:lnTo>
                    <a:pt x="1596826" y="2169321"/>
                  </a:lnTo>
                  <a:lnTo>
                    <a:pt x="1655765" y="2183922"/>
                  </a:lnTo>
                  <a:lnTo>
                    <a:pt x="1715376" y="2197701"/>
                  </a:lnTo>
                  <a:lnTo>
                    <a:pt x="1775635" y="2210640"/>
                  </a:lnTo>
                  <a:lnTo>
                    <a:pt x="1836520" y="2222720"/>
                  </a:lnTo>
                  <a:lnTo>
                    <a:pt x="1897585" y="2233847"/>
                  </a:lnTo>
                  <a:lnTo>
                    <a:pt x="1958383" y="2243946"/>
                  </a:lnTo>
                  <a:lnTo>
                    <a:pt x="2018886" y="2253026"/>
                  </a:lnTo>
                  <a:lnTo>
                    <a:pt x="2079067" y="2261093"/>
                  </a:lnTo>
                  <a:lnTo>
                    <a:pt x="2138899" y="2268158"/>
                  </a:lnTo>
                  <a:lnTo>
                    <a:pt x="2198353" y="2274229"/>
                  </a:lnTo>
                  <a:lnTo>
                    <a:pt x="2257402" y="2279313"/>
                  </a:lnTo>
                  <a:lnTo>
                    <a:pt x="2316018" y="2283421"/>
                  </a:lnTo>
                  <a:lnTo>
                    <a:pt x="2374173" y="2286560"/>
                  </a:lnTo>
                  <a:lnTo>
                    <a:pt x="2431841" y="2288738"/>
                  </a:lnTo>
                  <a:lnTo>
                    <a:pt x="2488992" y="2289966"/>
                  </a:lnTo>
                  <a:lnTo>
                    <a:pt x="2545601" y="2290250"/>
                  </a:lnTo>
                  <a:lnTo>
                    <a:pt x="2601638" y="2289599"/>
                  </a:lnTo>
                  <a:lnTo>
                    <a:pt x="2657076" y="2288023"/>
                  </a:lnTo>
                  <a:lnTo>
                    <a:pt x="2711887" y="2285530"/>
                  </a:lnTo>
                  <a:lnTo>
                    <a:pt x="2766045" y="2282127"/>
                  </a:lnTo>
                  <a:lnTo>
                    <a:pt x="2819520" y="2277825"/>
                  </a:lnTo>
                  <a:lnTo>
                    <a:pt x="2872286" y="2272630"/>
                  </a:lnTo>
                  <a:lnTo>
                    <a:pt x="2924315" y="2266553"/>
                  </a:lnTo>
                  <a:lnTo>
                    <a:pt x="2975579" y="2259601"/>
                  </a:lnTo>
                  <a:lnTo>
                    <a:pt x="3026050" y="2251782"/>
                  </a:lnTo>
                  <a:lnTo>
                    <a:pt x="3075701" y="2243107"/>
                  </a:lnTo>
                  <a:lnTo>
                    <a:pt x="3124504" y="2233582"/>
                  </a:lnTo>
                  <a:lnTo>
                    <a:pt x="3172431" y="2223217"/>
                  </a:lnTo>
                  <a:lnTo>
                    <a:pt x="3219455" y="2212020"/>
                  </a:lnTo>
                  <a:lnTo>
                    <a:pt x="3265548" y="2200000"/>
                  </a:lnTo>
                  <a:lnTo>
                    <a:pt x="3310683" y="2187165"/>
                  </a:lnTo>
                  <a:lnTo>
                    <a:pt x="3354831" y="2173524"/>
                  </a:lnTo>
                  <a:lnTo>
                    <a:pt x="3397965" y="2159085"/>
                  </a:lnTo>
                  <a:lnTo>
                    <a:pt x="3440057" y="2143857"/>
                  </a:lnTo>
                  <a:lnTo>
                    <a:pt x="3481080" y="2127848"/>
                  </a:lnTo>
                  <a:lnTo>
                    <a:pt x="3521006" y="2111068"/>
                  </a:lnTo>
                  <a:lnTo>
                    <a:pt x="3559808" y="2093524"/>
                  </a:lnTo>
                  <a:lnTo>
                    <a:pt x="3597457" y="2075225"/>
                  </a:lnTo>
                  <a:lnTo>
                    <a:pt x="3633925" y="2056180"/>
                  </a:lnTo>
                  <a:lnTo>
                    <a:pt x="3669186" y="2036397"/>
                  </a:lnTo>
                  <a:lnTo>
                    <a:pt x="3703212" y="2015885"/>
                  </a:lnTo>
                  <a:lnTo>
                    <a:pt x="3735975" y="1994652"/>
                  </a:lnTo>
                  <a:lnTo>
                    <a:pt x="3767446" y="1972707"/>
                  </a:lnTo>
                  <a:lnTo>
                    <a:pt x="3826407" y="1926715"/>
                  </a:lnTo>
                  <a:lnTo>
                    <a:pt x="3879872" y="1877976"/>
                  </a:lnTo>
                  <a:lnTo>
                    <a:pt x="3927620" y="1826561"/>
                  </a:lnTo>
                  <a:lnTo>
                    <a:pt x="3969431" y="1772536"/>
                  </a:lnTo>
                  <a:lnTo>
                    <a:pt x="4005082" y="1715970"/>
                  </a:lnTo>
                  <a:lnTo>
                    <a:pt x="4034352" y="1656932"/>
                  </a:lnTo>
                  <a:lnTo>
                    <a:pt x="4057019" y="1595490"/>
                  </a:lnTo>
                  <a:lnTo>
                    <a:pt x="4072863" y="1531713"/>
                  </a:lnTo>
                  <a:lnTo>
                    <a:pt x="4081559" y="1466562"/>
                  </a:lnTo>
                  <a:lnTo>
                    <a:pt x="4083193" y="1433852"/>
                  </a:lnTo>
                  <a:lnTo>
                    <a:pt x="4083049" y="1401078"/>
                  </a:lnTo>
                  <a:lnTo>
                    <a:pt x="4077516" y="1335407"/>
                  </a:lnTo>
                  <a:lnTo>
                    <a:pt x="4065139" y="1269692"/>
                  </a:lnTo>
                  <a:lnTo>
                    <a:pt x="4046099" y="1204080"/>
                  </a:lnTo>
                  <a:lnTo>
                    <a:pt x="4020578" y="1138714"/>
                  </a:lnTo>
                  <a:lnTo>
                    <a:pt x="3988755" y="1073740"/>
                  </a:lnTo>
                  <a:lnTo>
                    <a:pt x="3950813" y="1009302"/>
                  </a:lnTo>
                  <a:lnTo>
                    <a:pt x="3929603" y="977330"/>
                  </a:lnTo>
                  <a:lnTo>
                    <a:pt x="3906931" y="945546"/>
                  </a:lnTo>
                  <a:lnTo>
                    <a:pt x="3882819" y="913968"/>
                  </a:lnTo>
                  <a:lnTo>
                    <a:pt x="3857290" y="882616"/>
                  </a:lnTo>
                  <a:lnTo>
                    <a:pt x="3830366" y="851506"/>
                  </a:lnTo>
                  <a:lnTo>
                    <a:pt x="3802071" y="820657"/>
                  </a:lnTo>
                  <a:lnTo>
                    <a:pt x="3772426" y="790087"/>
                  </a:lnTo>
                  <a:lnTo>
                    <a:pt x="3741455" y="759814"/>
                  </a:lnTo>
                  <a:lnTo>
                    <a:pt x="3709180" y="729857"/>
                  </a:lnTo>
                  <a:lnTo>
                    <a:pt x="3675623" y="700232"/>
                  </a:lnTo>
                  <a:lnTo>
                    <a:pt x="3640807" y="670959"/>
                  </a:lnTo>
                  <a:lnTo>
                    <a:pt x="3604755" y="642056"/>
                  </a:lnTo>
                  <a:lnTo>
                    <a:pt x="3567489" y="613540"/>
                  </a:lnTo>
                  <a:lnTo>
                    <a:pt x="3529032" y="585431"/>
                  </a:lnTo>
                  <a:lnTo>
                    <a:pt x="3489407" y="557745"/>
                  </a:lnTo>
                  <a:lnTo>
                    <a:pt x="3448636" y="530501"/>
                  </a:lnTo>
                  <a:lnTo>
                    <a:pt x="3406741" y="503717"/>
                  </a:lnTo>
                  <a:lnTo>
                    <a:pt x="3363746" y="477411"/>
                  </a:lnTo>
                  <a:lnTo>
                    <a:pt x="3319673" y="451602"/>
                  </a:lnTo>
                  <a:lnTo>
                    <a:pt x="3274544" y="426307"/>
                  </a:lnTo>
                  <a:lnTo>
                    <a:pt x="3228382" y="401544"/>
                  </a:lnTo>
                  <a:lnTo>
                    <a:pt x="3181210" y="377333"/>
                  </a:lnTo>
                  <a:lnTo>
                    <a:pt x="3133050" y="353690"/>
                  </a:lnTo>
                  <a:lnTo>
                    <a:pt x="3083925" y="330633"/>
                  </a:lnTo>
                  <a:lnTo>
                    <a:pt x="3033858" y="308182"/>
                  </a:lnTo>
                  <a:lnTo>
                    <a:pt x="2982870" y="286354"/>
                  </a:lnTo>
                  <a:lnTo>
                    <a:pt x="2930986" y="265167"/>
                  </a:lnTo>
                  <a:lnTo>
                    <a:pt x="2878226" y="244640"/>
                  </a:lnTo>
                  <a:lnTo>
                    <a:pt x="2824615" y="224790"/>
                  </a:lnTo>
                  <a:lnTo>
                    <a:pt x="2770174" y="205635"/>
                  </a:lnTo>
                  <a:lnTo>
                    <a:pt x="2714925" y="187194"/>
                  </a:lnTo>
                  <a:lnTo>
                    <a:pt x="2658893" y="169485"/>
                  </a:lnTo>
                  <a:lnTo>
                    <a:pt x="2602099" y="152525"/>
                  </a:lnTo>
                  <a:lnTo>
                    <a:pt x="2544566" y="136334"/>
                  </a:lnTo>
                  <a:lnTo>
                    <a:pt x="2486316" y="120928"/>
                  </a:lnTo>
                  <a:lnTo>
                    <a:pt x="2427372" y="106327"/>
                  </a:lnTo>
                  <a:lnTo>
                    <a:pt x="2367757" y="92548"/>
                  </a:lnTo>
                  <a:lnTo>
                    <a:pt x="2307493" y="79610"/>
                  </a:lnTo>
                  <a:lnTo>
                    <a:pt x="2246603" y="67530"/>
                  </a:lnTo>
                  <a:lnTo>
                    <a:pt x="2185539" y="56402"/>
                  </a:lnTo>
                  <a:lnTo>
                    <a:pt x="2124741" y="46303"/>
                  </a:lnTo>
                  <a:lnTo>
                    <a:pt x="2064238" y="37224"/>
                  </a:lnTo>
                  <a:lnTo>
                    <a:pt x="2004057" y="29156"/>
                  </a:lnTo>
                  <a:lnTo>
                    <a:pt x="1944226" y="22091"/>
                  </a:lnTo>
                  <a:lnTo>
                    <a:pt x="1884772" y="16021"/>
                  </a:lnTo>
                  <a:lnTo>
                    <a:pt x="1825724" y="10936"/>
                  </a:lnTo>
                  <a:lnTo>
                    <a:pt x="1767108" y="6828"/>
                  </a:lnTo>
                  <a:lnTo>
                    <a:pt x="1708953" y="3690"/>
                  </a:lnTo>
                  <a:lnTo>
                    <a:pt x="1651286" y="1511"/>
                  </a:lnTo>
                  <a:lnTo>
                    <a:pt x="1594135" y="284"/>
                  </a:lnTo>
                  <a:lnTo>
                    <a:pt x="1537528" y="0"/>
                  </a:lnTo>
                  <a:close/>
                </a:path>
              </a:pathLst>
            </a:custGeom>
            <a:solidFill>
              <a:srgbClr val="E8BB1C"/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object 17"/>
            <p:cNvSpPr/>
            <p:nvPr/>
          </p:nvSpPr>
          <p:spPr>
            <a:xfrm>
              <a:off x="451104" y="2689860"/>
              <a:ext cx="2310384" cy="17084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object 18"/>
            <p:cNvSpPr/>
            <p:nvPr/>
          </p:nvSpPr>
          <p:spPr>
            <a:xfrm>
              <a:off x="376399" y="2615384"/>
              <a:ext cx="2308225" cy="1704975"/>
            </a:xfrm>
            <a:custGeom>
              <a:avLst/>
              <a:gdLst/>
              <a:ahLst/>
              <a:cxnLst/>
              <a:rect l="l" t="t" r="r" b="b"/>
              <a:pathLst>
                <a:path w="2308225" h="1704975">
                  <a:moveTo>
                    <a:pt x="1036885" y="0"/>
                  </a:moveTo>
                  <a:lnTo>
                    <a:pt x="983620" y="101"/>
                  </a:lnTo>
                  <a:lnTo>
                    <a:pt x="931020" y="2045"/>
                  </a:lnTo>
                  <a:lnTo>
                    <a:pt x="879152" y="5800"/>
                  </a:lnTo>
                  <a:lnTo>
                    <a:pt x="828085" y="11335"/>
                  </a:lnTo>
                  <a:lnTo>
                    <a:pt x="777886" y="18617"/>
                  </a:lnTo>
                  <a:lnTo>
                    <a:pt x="728625" y="27614"/>
                  </a:lnTo>
                  <a:lnTo>
                    <a:pt x="680369" y="38295"/>
                  </a:lnTo>
                  <a:lnTo>
                    <a:pt x="633185" y="50628"/>
                  </a:lnTo>
                  <a:lnTo>
                    <a:pt x="587143" y="64582"/>
                  </a:lnTo>
                  <a:lnTo>
                    <a:pt x="542310" y="80123"/>
                  </a:lnTo>
                  <a:lnTo>
                    <a:pt x="498755" y="97222"/>
                  </a:lnTo>
                  <a:lnTo>
                    <a:pt x="456545" y="115845"/>
                  </a:lnTo>
                  <a:lnTo>
                    <a:pt x="415749" y="135961"/>
                  </a:lnTo>
                  <a:lnTo>
                    <a:pt x="376434" y="157538"/>
                  </a:lnTo>
                  <a:lnTo>
                    <a:pt x="338669" y="180545"/>
                  </a:lnTo>
                  <a:lnTo>
                    <a:pt x="302523" y="204950"/>
                  </a:lnTo>
                  <a:lnTo>
                    <a:pt x="268062" y="230720"/>
                  </a:lnTo>
                  <a:lnTo>
                    <a:pt x="235355" y="257824"/>
                  </a:lnTo>
                  <a:lnTo>
                    <a:pt x="204470" y="286231"/>
                  </a:lnTo>
                  <a:lnTo>
                    <a:pt x="175475" y="315908"/>
                  </a:lnTo>
                  <a:lnTo>
                    <a:pt x="148439" y="346824"/>
                  </a:lnTo>
                  <a:lnTo>
                    <a:pt x="123430" y="378946"/>
                  </a:lnTo>
                  <a:lnTo>
                    <a:pt x="100515" y="412244"/>
                  </a:lnTo>
                  <a:lnTo>
                    <a:pt x="79762" y="446685"/>
                  </a:lnTo>
                  <a:lnTo>
                    <a:pt x="61240" y="482237"/>
                  </a:lnTo>
                  <a:lnTo>
                    <a:pt x="45017" y="518869"/>
                  </a:lnTo>
                  <a:lnTo>
                    <a:pt x="31162" y="556549"/>
                  </a:lnTo>
                  <a:lnTo>
                    <a:pt x="19741" y="595245"/>
                  </a:lnTo>
                  <a:lnTo>
                    <a:pt x="10823" y="634925"/>
                  </a:lnTo>
                  <a:lnTo>
                    <a:pt x="4543" y="675118"/>
                  </a:lnTo>
                  <a:lnTo>
                    <a:pt x="952" y="715314"/>
                  </a:lnTo>
                  <a:lnTo>
                    <a:pt x="0" y="755457"/>
                  </a:lnTo>
                  <a:lnTo>
                    <a:pt x="1633" y="795495"/>
                  </a:lnTo>
                  <a:lnTo>
                    <a:pt x="5802" y="835372"/>
                  </a:lnTo>
                  <a:lnTo>
                    <a:pt x="12454" y="875033"/>
                  </a:lnTo>
                  <a:lnTo>
                    <a:pt x="21537" y="914424"/>
                  </a:lnTo>
                  <a:lnTo>
                    <a:pt x="33001" y="953492"/>
                  </a:lnTo>
                  <a:lnTo>
                    <a:pt x="46792" y="992180"/>
                  </a:lnTo>
                  <a:lnTo>
                    <a:pt x="62859" y="1030434"/>
                  </a:lnTo>
                  <a:lnTo>
                    <a:pt x="81152" y="1068201"/>
                  </a:lnTo>
                  <a:lnTo>
                    <a:pt x="101618" y="1105425"/>
                  </a:lnTo>
                  <a:lnTo>
                    <a:pt x="124205" y="1142052"/>
                  </a:lnTo>
                  <a:lnTo>
                    <a:pt x="148862" y="1178027"/>
                  </a:lnTo>
                  <a:lnTo>
                    <a:pt x="175537" y="1213297"/>
                  </a:lnTo>
                  <a:lnTo>
                    <a:pt x="204178" y="1247805"/>
                  </a:lnTo>
                  <a:lnTo>
                    <a:pt x="234735" y="1281498"/>
                  </a:lnTo>
                  <a:lnTo>
                    <a:pt x="267155" y="1314322"/>
                  </a:lnTo>
                  <a:lnTo>
                    <a:pt x="301386" y="1346221"/>
                  </a:lnTo>
                  <a:lnTo>
                    <a:pt x="337377" y="1377141"/>
                  </a:lnTo>
                  <a:lnTo>
                    <a:pt x="375076" y="1407028"/>
                  </a:lnTo>
                  <a:lnTo>
                    <a:pt x="414432" y="1435827"/>
                  </a:lnTo>
                  <a:lnTo>
                    <a:pt x="455392" y="1463484"/>
                  </a:lnTo>
                  <a:lnTo>
                    <a:pt x="497906" y="1489943"/>
                  </a:lnTo>
                  <a:lnTo>
                    <a:pt x="541921" y="1515152"/>
                  </a:lnTo>
                  <a:lnTo>
                    <a:pt x="587387" y="1539053"/>
                  </a:lnTo>
                  <a:lnTo>
                    <a:pt x="634250" y="1561595"/>
                  </a:lnTo>
                  <a:lnTo>
                    <a:pt x="682460" y="1582721"/>
                  </a:lnTo>
                  <a:lnTo>
                    <a:pt x="731965" y="1602378"/>
                  </a:lnTo>
                  <a:lnTo>
                    <a:pt x="782713" y="1620510"/>
                  </a:lnTo>
                  <a:lnTo>
                    <a:pt x="834653" y="1637064"/>
                  </a:lnTo>
                  <a:lnTo>
                    <a:pt x="887732" y="1651984"/>
                  </a:lnTo>
                  <a:lnTo>
                    <a:pt x="941900" y="1665216"/>
                  </a:lnTo>
                  <a:lnTo>
                    <a:pt x="997105" y="1676706"/>
                  </a:lnTo>
                  <a:lnTo>
                    <a:pt x="1052670" y="1686296"/>
                  </a:lnTo>
                  <a:lnTo>
                    <a:pt x="1107911" y="1693883"/>
                  </a:lnTo>
                  <a:lnTo>
                    <a:pt x="1162761" y="1699501"/>
                  </a:lnTo>
                  <a:lnTo>
                    <a:pt x="1217150" y="1703180"/>
                  </a:lnTo>
                  <a:lnTo>
                    <a:pt x="1271011" y="1704953"/>
                  </a:lnTo>
                  <a:lnTo>
                    <a:pt x="1324276" y="1704852"/>
                  </a:lnTo>
                  <a:lnTo>
                    <a:pt x="1376876" y="1702908"/>
                  </a:lnTo>
                  <a:lnTo>
                    <a:pt x="1428744" y="1699153"/>
                  </a:lnTo>
                  <a:lnTo>
                    <a:pt x="1479812" y="1693618"/>
                  </a:lnTo>
                  <a:lnTo>
                    <a:pt x="1530010" y="1686336"/>
                  </a:lnTo>
                  <a:lnTo>
                    <a:pt x="1579272" y="1677339"/>
                  </a:lnTo>
                  <a:lnTo>
                    <a:pt x="1627529" y="1666658"/>
                  </a:lnTo>
                  <a:lnTo>
                    <a:pt x="1674712" y="1654325"/>
                  </a:lnTo>
                  <a:lnTo>
                    <a:pt x="1720755" y="1640371"/>
                  </a:lnTo>
                  <a:lnTo>
                    <a:pt x="1765588" y="1624830"/>
                  </a:lnTo>
                  <a:lnTo>
                    <a:pt x="1809144" y="1607731"/>
                  </a:lnTo>
                  <a:lnTo>
                    <a:pt x="1851354" y="1589108"/>
                  </a:lnTo>
                  <a:lnTo>
                    <a:pt x="1892151" y="1568992"/>
                  </a:lnTo>
                  <a:lnTo>
                    <a:pt x="1931466" y="1547415"/>
                  </a:lnTo>
                  <a:lnTo>
                    <a:pt x="1969232" y="1524408"/>
                  </a:lnTo>
                  <a:lnTo>
                    <a:pt x="2005379" y="1500003"/>
                  </a:lnTo>
                  <a:lnTo>
                    <a:pt x="2039841" y="1474233"/>
                  </a:lnTo>
                  <a:lnTo>
                    <a:pt x="2072548" y="1447129"/>
                  </a:lnTo>
                  <a:lnTo>
                    <a:pt x="2103433" y="1418722"/>
                  </a:lnTo>
                  <a:lnTo>
                    <a:pt x="2132428" y="1389045"/>
                  </a:lnTo>
                  <a:lnTo>
                    <a:pt x="2159464" y="1358129"/>
                  </a:lnTo>
                  <a:lnTo>
                    <a:pt x="2184474" y="1326007"/>
                  </a:lnTo>
                  <a:lnTo>
                    <a:pt x="2207389" y="1292709"/>
                  </a:lnTo>
                  <a:lnTo>
                    <a:pt x="2228141" y="1258268"/>
                  </a:lnTo>
                  <a:lnTo>
                    <a:pt x="2246662" y="1222716"/>
                  </a:lnTo>
                  <a:lnTo>
                    <a:pt x="2262885" y="1186084"/>
                  </a:lnTo>
                  <a:lnTo>
                    <a:pt x="2276740" y="1148404"/>
                  </a:lnTo>
                  <a:lnTo>
                    <a:pt x="2288160" y="1109708"/>
                  </a:lnTo>
                  <a:lnTo>
                    <a:pt x="2297077" y="1070027"/>
                  </a:lnTo>
                  <a:lnTo>
                    <a:pt x="2303357" y="1029845"/>
                  </a:lnTo>
                  <a:lnTo>
                    <a:pt x="2306948" y="989659"/>
                  </a:lnTo>
                  <a:lnTo>
                    <a:pt x="2307900" y="949524"/>
                  </a:lnTo>
                  <a:lnTo>
                    <a:pt x="2306266" y="909493"/>
                  </a:lnTo>
                  <a:lnTo>
                    <a:pt x="2302097" y="869622"/>
                  </a:lnTo>
                  <a:lnTo>
                    <a:pt x="2295445" y="829966"/>
                  </a:lnTo>
                  <a:lnTo>
                    <a:pt x="2286361" y="790578"/>
                  </a:lnTo>
                  <a:lnTo>
                    <a:pt x="2274897" y="751514"/>
                  </a:lnTo>
                  <a:lnTo>
                    <a:pt x="2261106" y="712828"/>
                  </a:lnTo>
                  <a:lnTo>
                    <a:pt x="2245038" y="674574"/>
                  </a:lnTo>
                  <a:lnTo>
                    <a:pt x="2226745" y="636808"/>
                  </a:lnTo>
                  <a:lnTo>
                    <a:pt x="2206279" y="599584"/>
                  </a:lnTo>
                  <a:lnTo>
                    <a:pt x="2183691" y="562957"/>
                  </a:lnTo>
                  <a:lnTo>
                    <a:pt x="2159034" y="526980"/>
                  </a:lnTo>
                  <a:lnTo>
                    <a:pt x="2132359" y="491709"/>
                  </a:lnTo>
                  <a:lnTo>
                    <a:pt x="2103717" y="457198"/>
                  </a:lnTo>
                  <a:lnTo>
                    <a:pt x="2073160" y="423502"/>
                  </a:lnTo>
                  <a:lnTo>
                    <a:pt x="2040740" y="390676"/>
                  </a:lnTo>
                  <a:lnTo>
                    <a:pt x="2006509" y="358773"/>
                  </a:lnTo>
                  <a:lnTo>
                    <a:pt x="1970518" y="327850"/>
                  </a:lnTo>
                  <a:lnTo>
                    <a:pt x="1932818" y="297959"/>
                  </a:lnTo>
                  <a:lnTo>
                    <a:pt x="1893462" y="269156"/>
                  </a:lnTo>
                  <a:lnTo>
                    <a:pt x="1852502" y="241496"/>
                  </a:lnTo>
                  <a:lnTo>
                    <a:pt x="1809988" y="215033"/>
                  </a:lnTo>
                  <a:lnTo>
                    <a:pt x="1765973" y="189821"/>
                  </a:lnTo>
                  <a:lnTo>
                    <a:pt x="1720508" y="165916"/>
                  </a:lnTo>
                  <a:lnTo>
                    <a:pt x="1673645" y="143371"/>
                  </a:lnTo>
                  <a:lnTo>
                    <a:pt x="1625435" y="122242"/>
                  </a:lnTo>
                  <a:lnTo>
                    <a:pt x="1575931" y="102582"/>
                  </a:lnTo>
                  <a:lnTo>
                    <a:pt x="1525183" y="84448"/>
                  </a:lnTo>
                  <a:lnTo>
                    <a:pt x="1473244" y="67892"/>
                  </a:lnTo>
                  <a:lnTo>
                    <a:pt x="1420165" y="52970"/>
                  </a:lnTo>
                  <a:lnTo>
                    <a:pt x="1365998" y="39737"/>
                  </a:lnTo>
                  <a:lnTo>
                    <a:pt x="1310795" y="28246"/>
                  </a:lnTo>
                  <a:lnTo>
                    <a:pt x="1255229" y="18657"/>
                  </a:lnTo>
                  <a:lnTo>
                    <a:pt x="1199986" y="11070"/>
                  </a:lnTo>
                  <a:lnTo>
                    <a:pt x="1145136" y="5452"/>
                  </a:lnTo>
                  <a:lnTo>
                    <a:pt x="1090747" y="1773"/>
                  </a:lnTo>
                  <a:lnTo>
                    <a:pt x="1036885" y="0"/>
                  </a:lnTo>
                  <a:close/>
                </a:path>
              </a:pathLst>
            </a:custGeom>
            <a:solidFill>
              <a:srgbClr val="ECEC27"/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object 19"/>
            <p:cNvSpPr txBox="1"/>
            <p:nvPr/>
          </p:nvSpPr>
          <p:spPr>
            <a:xfrm>
              <a:off x="891640" y="2819400"/>
              <a:ext cx="1318158" cy="13243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b="1" spc="1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管理階層</a:t>
              </a:r>
              <a:endParaRPr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策略規劃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spcBef>
                  <a:spcPts val="300"/>
                </a:spcBef>
              </a:pPr>
              <a:r>
                <a:rPr sz="1200" b="1" spc="-5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經營管</a:t>
              </a: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理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業務推動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58" name="object 20"/>
            <p:cNvSpPr txBox="1"/>
            <p:nvPr/>
          </p:nvSpPr>
          <p:spPr>
            <a:xfrm>
              <a:off x="2786380" y="3272387"/>
              <a:ext cx="1252220" cy="13243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b="1" spc="10" dirty="0">
                  <a:solidFill>
                    <a:srgbClr val="00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行政內勤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開戶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結算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資訊</a:t>
              </a:r>
              <a:r>
                <a:rPr lang="en-US"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…</a:t>
              </a:r>
              <a:r>
                <a:rPr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等</a:t>
              </a:r>
            </a:p>
          </p:txBody>
        </p:sp>
        <p:sp>
          <p:nvSpPr>
            <p:cNvPr id="59" name="object 21"/>
            <p:cNvSpPr txBox="1"/>
            <p:nvPr/>
          </p:nvSpPr>
          <p:spPr>
            <a:xfrm>
              <a:off x="4624578" y="3500989"/>
              <a:ext cx="1090421" cy="13243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b="1" spc="1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交易</a:t>
              </a:r>
              <a:endParaRPr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自營交易</a:t>
              </a: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交易執行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研究建議</a:t>
              </a:r>
              <a:endParaRPr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0" name="object 22"/>
            <p:cNvSpPr txBox="1"/>
            <p:nvPr/>
          </p:nvSpPr>
          <p:spPr>
            <a:xfrm>
              <a:off x="6224779" y="3749695"/>
              <a:ext cx="1090421" cy="16365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b="1" spc="1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業務</a:t>
              </a:r>
              <a:endParaRPr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sz="1200" b="1" dirty="0" err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經紀業務</a:t>
              </a:r>
              <a:endParaRPr lang="en-US"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 marR="208891">
                <a:spcBef>
                  <a:spcPts val="300"/>
                </a:spcBef>
              </a:pPr>
              <a:r>
                <a:rPr lang="zh-TW" altLang="en-US"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顧問業務</a:t>
              </a:r>
            </a:p>
            <a:p>
              <a:pPr marL="12699" marR="208891">
                <a:spcBef>
                  <a:spcPts val="300"/>
                </a:spcBef>
              </a:pPr>
              <a:r>
                <a:rPr lang="en-US" altLang="zh-TW"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IB</a:t>
              </a:r>
              <a:r>
                <a:rPr lang="zh-TW" altLang="en-US" sz="1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業務</a:t>
              </a:r>
            </a:p>
            <a:p>
              <a:pPr marL="12699" marR="208891">
                <a:spcBef>
                  <a:spcPts val="300"/>
                </a:spcBef>
              </a:pPr>
              <a:endParaRPr sz="1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5105400" y="3670236"/>
              <a:ext cx="20637" cy="238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object 25"/>
            <p:cNvSpPr txBox="1"/>
            <p:nvPr/>
          </p:nvSpPr>
          <p:spPr>
            <a:xfrm>
              <a:off x="923340" y="4861179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solidFill>
                    <a:srgbClr val="8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環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3" name="object 26"/>
            <p:cNvSpPr txBox="1"/>
            <p:nvPr/>
          </p:nvSpPr>
          <p:spPr>
            <a:xfrm>
              <a:off x="1526794" y="5227828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solidFill>
                    <a:srgbClr val="8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環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4" name="object 27"/>
            <p:cNvSpPr txBox="1"/>
            <p:nvPr/>
          </p:nvSpPr>
          <p:spPr>
            <a:xfrm>
              <a:off x="2326893" y="5559755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solidFill>
                    <a:srgbClr val="8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相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5" name="object 28"/>
            <p:cNvSpPr txBox="1"/>
            <p:nvPr/>
          </p:nvSpPr>
          <p:spPr>
            <a:xfrm>
              <a:off x="3054223" y="5756654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solidFill>
                    <a:srgbClr val="8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扣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226568" y="4087875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內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7" name="object 30"/>
            <p:cNvSpPr txBox="1"/>
            <p:nvPr/>
          </p:nvSpPr>
          <p:spPr>
            <a:xfrm>
              <a:off x="4694301" y="5990132"/>
              <a:ext cx="203835" cy="23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1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外</a:t>
              </a:r>
              <a:endParaRPr sz="110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</p:txBody>
        </p:sp>
        <p:sp>
          <p:nvSpPr>
            <p:cNvPr id="68" name="object 32"/>
            <p:cNvSpPr/>
            <p:nvPr/>
          </p:nvSpPr>
          <p:spPr>
            <a:xfrm>
              <a:off x="6390132" y="1382267"/>
              <a:ext cx="371856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object 34"/>
            <p:cNvSpPr/>
            <p:nvPr/>
          </p:nvSpPr>
          <p:spPr>
            <a:xfrm>
              <a:off x="8339328" y="1950720"/>
              <a:ext cx="371855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object 35"/>
            <p:cNvSpPr txBox="1"/>
            <p:nvPr/>
          </p:nvSpPr>
          <p:spPr>
            <a:xfrm>
              <a:off x="5334000" y="1484377"/>
              <a:ext cx="1450340" cy="8757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92065" algn="ctr"/>
              <a:r>
                <a:rPr sz="1400" b="1" spc="10" dirty="0">
                  <a:solidFill>
                    <a:srgbClr val="B12C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證券股票</a:t>
              </a:r>
              <a:endParaRPr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lnSpc>
                  <a:spcPts val="800"/>
                </a:lnSpc>
                <a:spcBef>
                  <a:spcPts val="935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</a:t>
              </a: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MingLiU"/>
                </a:rPr>
                <a:t>股票、權證、股票期</a:t>
              </a:r>
              <a:endParaRPr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endParaRPr>
            </a:p>
            <a:p>
              <a:pPr marL="12699">
                <a:lnSpc>
                  <a:spcPts val="800"/>
                </a:lnSpc>
                <a:spcBef>
                  <a:spcPts val="720"/>
                </a:spcBef>
              </a:pPr>
              <a:r>
                <a:rPr sz="1000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</a:t>
              </a:r>
              <a:r>
                <a:rPr sz="1000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MingLiU"/>
                </a:rPr>
                <a:t>複委託、存託憑證</a:t>
              </a:r>
              <a:endParaRPr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endParaRPr>
            </a:p>
          </p:txBody>
        </p:sp>
        <p:sp>
          <p:nvSpPr>
            <p:cNvPr id="71" name="object 36"/>
            <p:cNvSpPr txBox="1"/>
            <p:nvPr/>
          </p:nvSpPr>
          <p:spPr>
            <a:xfrm>
              <a:off x="7327266" y="1981201"/>
              <a:ext cx="1775606" cy="8577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0162"/>
              <a:r>
                <a:rPr sz="1400" b="1" spc="10" dirty="0">
                  <a:solidFill>
                    <a:srgbClr val="B12C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股價指數</a:t>
              </a:r>
              <a:endParaRPr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lnSpc>
                  <a:spcPts val="800"/>
                </a:lnSpc>
                <a:spcBef>
                  <a:spcPts val="79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•台指期、選擇權</a:t>
              </a:r>
            </a:p>
            <a:p>
              <a:pPr marL="12699">
                <a:lnSpc>
                  <a:spcPts val="800"/>
                </a:lnSpc>
                <a:spcBef>
                  <a:spcPts val="73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•005</a:t>
              </a:r>
              <a:r>
                <a:rPr lang="en-US" altLang="zh-TW"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0</a:t>
              </a:r>
              <a:endParaRPr sz="1000" spc="-5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</p:txBody>
        </p:sp>
        <p:sp>
          <p:nvSpPr>
            <p:cNvPr id="72" name="object 37"/>
            <p:cNvSpPr txBox="1"/>
            <p:nvPr/>
          </p:nvSpPr>
          <p:spPr>
            <a:xfrm>
              <a:off x="7973757" y="3154512"/>
              <a:ext cx="1145540" cy="8577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lang="zh-TW" altLang="en-US" sz="1400" b="1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外匯</a:t>
              </a:r>
              <a:endParaRPr lang="en-US" altLang="zh-TW" sz="14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lnSpc>
                  <a:spcPts val="800"/>
                </a:lnSpc>
              </a:pPr>
              <a:endParaRPr lang="en-US" sz="1000" spc="-5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 marL="12699">
                <a:lnSpc>
                  <a:spcPts val="800"/>
                </a:lnSpc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</a:t>
              </a:r>
              <a:r>
                <a:rPr sz="1000" spc="-5" dirty="0" err="1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現匯、NDF</a:t>
              </a:r>
              <a:endParaRPr sz="1000" spc="-5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  <a:p>
              <a:pPr marL="12699">
                <a:lnSpc>
                  <a:spcPts val="800"/>
                </a:lnSpc>
                <a:spcBef>
                  <a:spcPts val="72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•外匯期、選擇權</a:t>
              </a:r>
            </a:p>
          </p:txBody>
        </p:sp>
        <p:sp>
          <p:nvSpPr>
            <p:cNvPr id="73" name="object 38"/>
            <p:cNvSpPr txBox="1"/>
            <p:nvPr/>
          </p:nvSpPr>
          <p:spPr>
            <a:xfrm>
              <a:off x="7847455" y="4404995"/>
              <a:ext cx="1361678" cy="8398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tabLst>
                  <a:tab pos="692072" algn="l"/>
                </a:tabLst>
              </a:pPr>
              <a:r>
                <a:rPr sz="1400" b="1" dirty="0" err="1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利率</a:t>
              </a:r>
              <a:endParaRPr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lnSpc>
                  <a:spcPts val="800"/>
                </a:lnSpc>
                <a:spcBef>
                  <a:spcPts val="665"/>
                </a:spcBef>
              </a:pPr>
              <a:r>
                <a:rPr sz="1000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</a:t>
              </a: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公債、利率</a:t>
              </a:r>
            </a:p>
            <a:p>
              <a:pPr marL="12699">
                <a:lnSpc>
                  <a:spcPts val="800"/>
                </a:lnSpc>
                <a:spcBef>
                  <a:spcPts val="73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•SWAP</a:t>
              </a:r>
            </a:p>
          </p:txBody>
        </p:sp>
        <p:sp>
          <p:nvSpPr>
            <p:cNvPr id="74" name="object 39"/>
            <p:cNvSpPr txBox="1"/>
            <p:nvPr/>
          </p:nvSpPr>
          <p:spPr>
            <a:xfrm>
              <a:off x="6240526" y="5478170"/>
              <a:ext cx="1148080" cy="8577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9524" algn="ctr">
                <a:tabLst>
                  <a:tab pos="545403" algn="l"/>
                </a:tabLst>
              </a:pPr>
              <a:r>
                <a:rPr sz="1400" b="1" dirty="0" err="1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/>
                </a:rPr>
                <a:t>商品</a:t>
              </a:r>
              <a:endParaRPr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endParaRPr>
            </a:p>
            <a:p>
              <a:pPr marL="12699">
                <a:lnSpc>
                  <a:spcPts val="800"/>
                </a:lnSpc>
                <a:spcBef>
                  <a:spcPts val="79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•油、金、原物料</a:t>
              </a:r>
            </a:p>
            <a:p>
              <a:pPr marL="12699">
                <a:lnSpc>
                  <a:spcPts val="800"/>
                </a:lnSpc>
                <a:spcBef>
                  <a:spcPts val="720"/>
                </a:spcBef>
              </a:pPr>
              <a:r>
                <a:rPr sz="1000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•農產品</a:t>
              </a:r>
            </a:p>
          </p:txBody>
        </p:sp>
        <p:sp>
          <p:nvSpPr>
            <p:cNvPr id="75" name="object 40"/>
            <p:cNvSpPr/>
            <p:nvPr/>
          </p:nvSpPr>
          <p:spPr>
            <a:xfrm>
              <a:off x="6842759" y="1589532"/>
              <a:ext cx="922020" cy="7178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object 41"/>
            <p:cNvSpPr/>
            <p:nvPr/>
          </p:nvSpPr>
          <p:spPr>
            <a:xfrm>
              <a:off x="6852411" y="900938"/>
              <a:ext cx="902969" cy="698500"/>
            </a:xfrm>
            <a:custGeom>
              <a:avLst/>
              <a:gdLst/>
              <a:ahLst/>
              <a:cxnLst/>
              <a:rect l="l" t="t" r="r" b="b"/>
              <a:pathLst>
                <a:path w="902970" h="698500">
                  <a:moveTo>
                    <a:pt x="451358" y="0"/>
                  </a:moveTo>
                  <a:lnTo>
                    <a:pt x="398715" y="2349"/>
                  </a:lnTo>
                  <a:lnTo>
                    <a:pt x="347858" y="9222"/>
                  </a:lnTo>
                  <a:lnTo>
                    <a:pt x="299124" y="20357"/>
                  </a:lnTo>
                  <a:lnTo>
                    <a:pt x="252852" y="35493"/>
                  </a:lnTo>
                  <a:lnTo>
                    <a:pt x="209380" y="54367"/>
                  </a:lnTo>
                  <a:lnTo>
                    <a:pt x="169046" y="76717"/>
                  </a:lnTo>
                  <a:lnTo>
                    <a:pt x="132191" y="102282"/>
                  </a:lnTo>
                  <a:lnTo>
                    <a:pt x="99151" y="130800"/>
                  </a:lnTo>
                  <a:lnTo>
                    <a:pt x="70265" y="162009"/>
                  </a:lnTo>
                  <a:lnTo>
                    <a:pt x="45872" y="195646"/>
                  </a:lnTo>
                  <a:lnTo>
                    <a:pt x="26311" y="231451"/>
                  </a:lnTo>
                  <a:lnTo>
                    <a:pt x="11919" y="269161"/>
                  </a:lnTo>
                  <a:lnTo>
                    <a:pt x="3036" y="308514"/>
                  </a:lnTo>
                  <a:lnTo>
                    <a:pt x="0" y="349250"/>
                  </a:lnTo>
                  <a:lnTo>
                    <a:pt x="3036" y="389985"/>
                  </a:lnTo>
                  <a:lnTo>
                    <a:pt x="11919" y="429338"/>
                  </a:lnTo>
                  <a:lnTo>
                    <a:pt x="26311" y="467048"/>
                  </a:lnTo>
                  <a:lnTo>
                    <a:pt x="45872" y="502853"/>
                  </a:lnTo>
                  <a:lnTo>
                    <a:pt x="70265" y="536490"/>
                  </a:lnTo>
                  <a:lnTo>
                    <a:pt x="99151" y="567699"/>
                  </a:lnTo>
                  <a:lnTo>
                    <a:pt x="132191" y="596217"/>
                  </a:lnTo>
                  <a:lnTo>
                    <a:pt x="169046" y="621782"/>
                  </a:lnTo>
                  <a:lnTo>
                    <a:pt x="209380" y="644132"/>
                  </a:lnTo>
                  <a:lnTo>
                    <a:pt x="252852" y="663006"/>
                  </a:lnTo>
                  <a:lnTo>
                    <a:pt x="299124" y="678142"/>
                  </a:lnTo>
                  <a:lnTo>
                    <a:pt x="347858" y="689277"/>
                  </a:lnTo>
                  <a:lnTo>
                    <a:pt x="398715" y="696150"/>
                  </a:lnTo>
                  <a:lnTo>
                    <a:pt x="451358" y="698500"/>
                  </a:lnTo>
                  <a:lnTo>
                    <a:pt x="504025" y="696150"/>
                  </a:lnTo>
                  <a:lnTo>
                    <a:pt x="554904" y="689277"/>
                  </a:lnTo>
                  <a:lnTo>
                    <a:pt x="603656" y="678142"/>
                  </a:lnTo>
                  <a:lnTo>
                    <a:pt x="649944" y="663006"/>
                  </a:lnTo>
                  <a:lnTo>
                    <a:pt x="693429" y="644132"/>
                  </a:lnTo>
                  <a:lnTo>
                    <a:pt x="733772" y="621782"/>
                  </a:lnTo>
                  <a:lnTo>
                    <a:pt x="770636" y="596217"/>
                  </a:lnTo>
                  <a:lnTo>
                    <a:pt x="803681" y="567699"/>
                  </a:lnTo>
                  <a:lnTo>
                    <a:pt x="832571" y="536490"/>
                  </a:lnTo>
                  <a:lnTo>
                    <a:pt x="856967" y="502853"/>
                  </a:lnTo>
                  <a:lnTo>
                    <a:pt x="876530" y="467048"/>
                  </a:lnTo>
                  <a:lnTo>
                    <a:pt x="890923" y="429338"/>
                  </a:lnTo>
                  <a:lnTo>
                    <a:pt x="899806" y="389985"/>
                  </a:lnTo>
                  <a:lnTo>
                    <a:pt x="902843" y="349250"/>
                  </a:lnTo>
                  <a:lnTo>
                    <a:pt x="899806" y="308514"/>
                  </a:lnTo>
                  <a:lnTo>
                    <a:pt x="890923" y="269161"/>
                  </a:lnTo>
                  <a:lnTo>
                    <a:pt x="876530" y="231451"/>
                  </a:lnTo>
                  <a:lnTo>
                    <a:pt x="856967" y="195646"/>
                  </a:lnTo>
                  <a:lnTo>
                    <a:pt x="832571" y="162009"/>
                  </a:lnTo>
                  <a:lnTo>
                    <a:pt x="803681" y="130800"/>
                  </a:lnTo>
                  <a:lnTo>
                    <a:pt x="770636" y="102282"/>
                  </a:lnTo>
                  <a:lnTo>
                    <a:pt x="733772" y="76717"/>
                  </a:lnTo>
                  <a:lnTo>
                    <a:pt x="693429" y="54367"/>
                  </a:lnTo>
                  <a:lnTo>
                    <a:pt x="649944" y="35493"/>
                  </a:lnTo>
                  <a:lnTo>
                    <a:pt x="603656" y="20357"/>
                  </a:lnTo>
                  <a:lnTo>
                    <a:pt x="554904" y="9222"/>
                  </a:lnTo>
                  <a:lnTo>
                    <a:pt x="504025" y="2349"/>
                  </a:lnTo>
                  <a:lnTo>
                    <a:pt x="45135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object 42"/>
            <p:cNvSpPr txBox="1"/>
            <p:nvPr/>
          </p:nvSpPr>
          <p:spPr>
            <a:xfrm>
              <a:off x="7022083" y="1090803"/>
              <a:ext cx="534669" cy="3445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證券</a:t>
              </a:r>
              <a:endParaRPr sz="160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sp>
          <p:nvSpPr>
            <p:cNvPr id="78" name="object 43"/>
            <p:cNvSpPr/>
            <p:nvPr/>
          </p:nvSpPr>
          <p:spPr>
            <a:xfrm>
              <a:off x="8941307" y="2679192"/>
              <a:ext cx="894588" cy="7162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9" name="object 44"/>
            <p:cNvSpPr/>
            <p:nvPr/>
          </p:nvSpPr>
          <p:spPr>
            <a:xfrm>
              <a:off x="8950197" y="1988820"/>
              <a:ext cx="877188" cy="6991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0" name="object 45"/>
            <p:cNvSpPr txBox="1"/>
            <p:nvPr/>
          </p:nvSpPr>
          <p:spPr>
            <a:xfrm>
              <a:off x="9118472" y="2184146"/>
              <a:ext cx="534669" cy="3445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期貨</a:t>
              </a:r>
              <a:endParaRPr sz="160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sp>
          <p:nvSpPr>
            <p:cNvPr id="81" name="object 46"/>
            <p:cNvSpPr/>
            <p:nvPr/>
          </p:nvSpPr>
          <p:spPr>
            <a:xfrm>
              <a:off x="8075676" y="6102948"/>
              <a:ext cx="931164" cy="7650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object 47"/>
            <p:cNvSpPr/>
            <p:nvPr/>
          </p:nvSpPr>
          <p:spPr>
            <a:xfrm>
              <a:off x="8085073" y="5309234"/>
              <a:ext cx="911986" cy="7921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object 48"/>
            <p:cNvSpPr txBox="1"/>
            <p:nvPr/>
          </p:nvSpPr>
          <p:spPr>
            <a:xfrm>
              <a:off x="8330946" y="5352694"/>
              <a:ext cx="431164" cy="6460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 marR="5079">
                <a:lnSpc>
                  <a:spcPct val="125000"/>
                </a:lnSpc>
              </a:pPr>
              <a:r>
                <a:rPr sz="1200" b="1" spc="-5" dirty="0" err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投信</a:t>
              </a:r>
              <a:r>
                <a:rPr sz="1200" b="1" spc="-5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 </a:t>
              </a:r>
              <a:r>
                <a:rPr sz="1200" b="1" spc="-5" dirty="0" err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投顧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sp>
          <p:nvSpPr>
            <p:cNvPr id="84" name="object 49"/>
            <p:cNvSpPr/>
            <p:nvPr/>
          </p:nvSpPr>
          <p:spPr>
            <a:xfrm>
              <a:off x="4154423" y="1972055"/>
              <a:ext cx="950976" cy="8122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object 50"/>
            <p:cNvSpPr/>
            <p:nvPr/>
          </p:nvSpPr>
          <p:spPr>
            <a:xfrm>
              <a:off x="4164203" y="1187830"/>
              <a:ext cx="900049" cy="79336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object 51"/>
            <p:cNvSpPr txBox="1"/>
            <p:nvPr/>
          </p:nvSpPr>
          <p:spPr>
            <a:xfrm>
              <a:off x="4359020" y="1443734"/>
              <a:ext cx="534669" cy="3445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銀行</a:t>
              </a:r>
              <a:endParaRPr sz="160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sp>
          <p:nvSpPr>
            <p:cNvPr id="87" name="object 52"/>
            <p:cNvSpPr/>
            <p:nvPr/>
          </p:nvSpPr>
          <p:spPr>
            <a:xfrm>
              <a:off x="8941307" y="4680203"/>
              <a:ext cx="896111" cy="7284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object 53"/>
            <p:cNvSpPr/>
            <p:nvPr/>
          </p:nvSpPr>
          <p:spPr>
            <a:xfrm>
              <a:off x="8950197" y="3979926"/>
              <a:ext cx="878204" cy="7095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object 54"/>
            <p:cNvSpPr txBox="1"/>
            <p:nvPr/>
          </p:nvSpPr>
          <p:spPr>
            <a:xfrm>
              <a:off x="9106661" y="4187825"/>
              <a:ext cx="534669" cy="3445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/>
              <a:r>
                <a: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保險</a:t>
              </a:r>
              <a:endParaRPr sz="160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23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35269" y="196070"/>
            <a:ext cx="5724624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全球期貨交易所成交量排名</a:t>
            </a: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3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2" name="Picture 2" descr="Top 40 exchanges.JPG (563×88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47635"/>
          <a:stretch/>
        </p:blipFill>
        <p:spPr bwMode="auto">
          <a:xfrm>
            <a:off x="1009650" y="842391"/>
            <a:ext cx="7143750" cy="42153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09649" y="4607850"/>
            <a:ext cx="7143751" cy="2160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5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19" y="196070"/>
            <a:ext cx="6647955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台灣期貨市場交易口數及日均量</a:t>
            </a: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4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2472" y="4867344"/>
            <a:ext cx="2057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資料來源：台灣期貨交易所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8" y="916792"/>
            <a:ext cx="7708252" cy="392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7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6070"/>
            <a:ext cx="6186290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台灣期貨市場交易人開戶數圖</a:t>
            </a: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5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3923" y="4565649"/>
            <a:ext cx="2057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資料來源：台灣期貨交易所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3" y="1478280"/>
            <a:ext cx="885480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7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1951"/>
            <a:ext cx="5724625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台灣期貨市場參與者比例表</a:t>
            </a: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6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85382"/>
              </p:ext>
            </p:extLst>
          </p:nvPr>
        </p:nvGraphicFramePr>
        <p:xfrm>
          <a:off x="438912" y="852637"/>
          <a:ext cx="8061960" cy="3847800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100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50" u="none" strike="noStrike" dirty="0">
                          <a:effectLst/>
                        </a:rPr>
                        <a:t>年度</a:t>
                      </a:r>
                      <a:endParaRPr lang="zh-TW" alt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50" u="none" strike="noStrike">
                          <a:effectLst/>
                        </a:rPr>
                        <a:t>外資</a:t>
                      </a:r>
                      <a:endParaRPr lang="zh-TW" altLang="en-US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50" u="none" strike="noStrike">
                          <a:effectLst/>
                        </a:rPr>
                        <a:t>(%)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50" u="none" strike="noStrike">
                          <a:effectLst/>
                        </a:rPr>
                        <a:t>內資</a:t>
                      </a:r>
                      <a:endParaRPr lang="zh-TW" altLang="en-US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50" u="none" strike="noStrike">
                          <a:effectLst/>
                        </a:rPr>
                        <a:t>(%)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50" u="none" strike="noStrike">
                          <a:effectLst/>
                        </a:rPr>
                        <a:t>自然人</a:t>
                      </a:r>
                      <a:endParaRPr lang="zh-TW" altLang="en-US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50" u="none" strike="noStrike">
                          <a:effectLst/>
                        </a:rPr>
                        <a:t>(%)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50" u="none" strike="noStrike">
                          <a:effectLst/>
                        </a:rPr>
                        <a:t>年交易量</a:t>
                      </a:r>
                      <a:endParaRPr lang="zh-TW" altLang="en-US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2000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34,327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0.89%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259,395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6.73%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3,559,854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92.38%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3,853,576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88,877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1.02%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749,068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8.61%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7,864,835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90.37%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8,702,780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246,115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1.55%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2,812,966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17.70%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12,829,427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80.75%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15,888,508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2003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1,886,042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2.96%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18,133,263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28.44%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43,730,563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68.60%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63,749,868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</a:rPr>
                        <a:t>2004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5,809,751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4.91%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36,443,119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30.81%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76,039,882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64.28%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118,292,752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2005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5,978,493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3.23%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88,859,540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47.95%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90,481,503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48.82%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185,319,536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2006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  </a:t>
                      </a:r>
                      <a:r>
                        <a:rPr lang="en-US" altLang="zh-TW" sz="950" u="none" strike="noStrike" dirty="0">
                          <a:effectLst/>
                        </a:rPr>
                        <a:t>6,025,323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2.63%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134,451,209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58.66%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88,730,226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38.71%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229,206,758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2007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13,123,009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5.70%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130,973,866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56.87%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86,204,373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37.43%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230,301,248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2008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15,585,609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5.70%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151,506,138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55.41%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106,347,807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38.89%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273,439,554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2009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15,219,863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5.63%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135,075,754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49.98%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119,955,773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44.39%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270,251,390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2010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21,594,219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7.72%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124,131,909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44.40%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133,859,654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47.88%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279,585,782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34,915,182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9.54%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165,808,795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45.30%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165,266,365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45.16%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365,990,342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36,338,312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11.59%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129,267,879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41.24%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147,857,633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47.17%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313,463,824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2013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33,253,916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10.85%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115,265,616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37.61%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157,930,944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51.54%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306,450,476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2014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38,409,479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9.49%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163,892,949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40.49%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202,519,758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50.03%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404,822,186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2015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63,592,997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12.02%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215,754,344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40.79%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249,643,979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47.19%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528,991,320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2016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50" u="none" strike="noStrike" dirty="0">
                          <a:effectLst/>
                        </a:rPr>
                        <a:t>     </a:t>
                      </a:r>
                      <a:r>
                        <a:rPr lang="en-US" altLang="zh-TW" sz="950" u="none" strike="noStrike" dirty="0">
                          <a:effectLst/>
                        </a:rPr>
                        <a:t>77,985,234 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16.13%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163,703,907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33.87%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241,667,971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50.00%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483,357,112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</a:rPr>
                        <a:t>2017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1" marR="6421" marT="6421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zh-TW" altLang="en-US" sz="950" u="none" strike="noStrike" dirty="0">
                          <a:effectLst/>
                        </a:rPr>
                        <a:t>  </a:t>
                      </a:r>
                      <a:r>
                        <a:rPr lang="en-US" altLang="zh-TW" sz="950" u="none" strike="noStrike" dirty="0">
                          <a:effectLst/>
                        </a:rPr>
                        <a:t>76,565,976 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en-US" altLang="zh-TW" sz="950" u="none" strike="noStrike" dirty="0">
                          <a:effectLst/>
                        </a:rPr>
                        <a:t>14.41%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zh-TW" altLang="en-US" sz="950" u="none" strike="noStrike" dirty="0">
                          <a:effectLst/>
                        </a:rPr>
                        <a:t>   </a:t>
                      </a:r>
                      <a:r>
                        <a:rPr lang="en-US" altLang="zh-TW" sz="950" u="none" strike="noStrike" dirty="0">
                          <a:effectLst/>
                        </a:rPr>
                        <a:t>176,790,000 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en-US" altLang="zh-TW" sz="950" u="none" strike="noStrike" dirty="0">
                          <a:effectLst/>
                        </a:rPr>
                        <a:t>33.27%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en-US" altLang="zh-TW" sz="950" u="none" strike="noStrike" dirty="0">
                          <a:effectLst/>
                        </a:rPr>
                        <a:t>278,055,362 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en-US" altLang="zh-TW" sz="950" u="none" strike="noStrike" dirty="0">
                          <a:effectLst/>
                        </a:rPr>
                        <a:t>52.32%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en-US" altLang="zh-TW" sz="950" u="none" strike="noStrike" dirty="0">
                          <a:effectLst/>
                        </a:rPr>
                        <a:t>531,411,338 </a:t>
                      </a:r>
                      <a:endParaRPr lang="en-US" altLang="zh-TW" sz="950" u="none" strike="noStrik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50" u="none" strike="noStrike" dirty="0">
                          <a:effectLst/>
                        </a:rPr>
                        <a:t>2018</a:t>
                      </a:r>
                      <a:endParaRPr lang="en-US" altLang="zh-TW" sz="95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124,830,277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20.26%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193,700,007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31.44%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>
                          <a:effectLst/>
                        </a:rPr>
                        <a:t>297,636,868</a:t>
                      </a:r>
                      <a:endParaRPr lang="en-US" altLang="zh-TW" sz="950" b="0" i="0" u="none" strike="noStrike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48.30%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616,167,152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marL="0" algn="ctr" defTabSz="914296" rtl="0" eaLnBrk="1" fontAlgn="ctr" latinLnBrk="0" hangingPunct="1"/>
                      <a:r>
                        <a:rPr lang="en-US" altLang="zh-TW" sz="95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108,141,432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20.74%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162,684,781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31.19%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250,704,751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48.07%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50" u="none" strike="noStrike" dirty="0">
                          <a:effectLst/>
                        </a:rPr>
                        <a:t>521,530,964</a:t>
                      </a:r>
                      <a:endParaRPr lang="en-US" altLang="zh-TW" sz="9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900">
                <a:tc>
                  <a:txBody>
                    <a:bodyPr/>
                    <a:lstStyle/>
                    <a:p>
                      <a:pPr marL="0" algn="ct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177,743,853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177,011,487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328,031,352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296" rtl="0" eaLnBrk="1" fontAlgn="ctr" latinLnBrk="0" hangingPunct="1">
                        <a:lnSpc>
                          <a:spcPts val="800"/>
                        </a:lnSpc>
                      </a:pPr>
                      <a:r>
                        <a:rPr lang="en-US" altLang="zh-TW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682,786,692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912" y="4700429"/>
            <a:ext cx="8813800" cy="43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9388" indent="-17938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buClr>
                <a:srgbClr val="234600"/>
              </a:buClr>
              <a:buFont typeface="Wingdings" pitchFamily="2" charset="2"/>
              <a:buChar char="Ø"/>
            </a:pPr>
            <a:r>
              <a:rPr lang="zh-TW" altLang="en-US" sz="1000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市場參與者結構性的改變：機構法人的大量參與，不斷增加台灣期貨市場的流通性也同時增強市場交易價格的有效性。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註：期貨 </a:t>
            </a:r>
            <a:r>
              <a:rPr lang="en-US" altLang="zh-TW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選擇權合計</a:t>
            </a:r>
            <a:r>
              <a:rPr lang="en-US" altLang="zh-TW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買進 </a:t>
            </a:r>
            <a:r>
              <a:rPr lang="en-US" altLang="zh-TW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900" dirty="0">
                <a:solidFill>
                  <a:srgbClr val="1F31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賣出交易量         資料來源：台灣期貨交易所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700" dirty="0">
              <a:solidFill>
                <a:srgbClr val="1F31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57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20" y="196070"/>
            <a:ext cx="3255999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群益期貨</a:t>
            </a:r>
            <a:r>
              <a:rPr lang="en-US" altLang="zh-TW" sz="3600" b="1" dirty="0">
                <a:solidFill>
                  <a:srgbClr val="FC611F"/>
                </a:solidFill>
                <a:cs typeface="Arial Unicode MS" pitchFamily="34" charset="-122"/>
              </a:rPr>
              <a:t>(6024)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7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2686340" y="1139825"/>
            <a:ext cx="3731731" cy="140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台灣期貨領導品牌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lang="zh-TW" altLang="en-US" sz="3200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上市期貨公司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75220" y="2924441"/>
            <a:ext cx="3524771" cy="1404911"/>
            <a:chOff x="418045" y="2914916"/>
            <a:chExt cx="3524771" cy="1404911"/>
          </a:xfrm>
        </p:grpSpPr>
        <p:sp>
          <p:nvSpPr>
            <p:cNvPr id="9" name="object 8"/>
            <p:cNvSpPr/>
            <p:nvPr/>
          </p:nvSpPr>
          <p:spPr>
            <a:xfrm>
              <a:off x="418045" y="2914916"/>
              <a:ext cx="3524771" cy="1404911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826820" y="3094151"/>
              <a:ext cx="2705100" cy="1046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800" b="1" spc="-1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提供IB據點</a:t>
              </a:r>
              <a:endParaRPr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30"/>
                </a:spcBef>
              </a:pPr>
              <a:r>
                <a:rPr sz="2000" b="1" dirty="0" err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 Light"/>
                </a:rPr>
                <a:t>有利之期貨營銷環境</a:t>
              </a:r>
              <a:endParaRPr 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30"/>
                </a:spcBef>
              </a:pPr>
              <a:r>
                <a:rPr sz="2000" b="1" dirty="0" err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 Light"/>
                </a:rPr>
                <a:t>及具競爭力成本</a:t>
              </a:r>
              <a:endParaRPr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890261" y="2933966"/>
            <a:ext cx="3524736" cy="1404911"/>
            <a:chOff x="5271261" y="2914916"/>
            <a:chExt cx="3524736" cy="1404911"/>
          </a:xfrm>
        </p:grpSpPr>
        <p:sp>
          <p:nvSpPr>
            <p:cNvPr id="11" name="object 11"/>
            <p:cNvSpPr/>
            <p:nvPr/>
          </p:nvSpPr>
          <p:spPr>
            <a:xfrm>
              <a:off x="5271261" y="2914916"/>
              <a:ext cx="3524736" cy="1404911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588921" y="3094151"/>
              <a:ext cx="2906557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800" b="1" spc="-1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提供IB據點</a:t>
              </a:r>
              <a:endParaRPr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algn="ctr">
                <a:lnSpc>
                  <a:spcPct val="100000"/>
                </a:lnSpc>
                <a:spcBef>
                  <a:spcPts val="30"/>
                </a:spcBef>
              </a:pPr>
              <a:r>
                <a:rPr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 Light"/>
                </a:rPr>
                <a:t>穩定快速之期貨下單平台</a:t>
              </a:r>
              <a:endParaRPr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57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2919" y="219311"/>
            <a:ext cx="3483627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組織架構</a:t>
            </a:r>
            <a:r>
              <a:rPr lang="en-US" altLang="zh-TW" sz="3600" b="1" dirty="0">
                <a:solidFill>
                  <a:srgbClr val="FC611F"/>
                </a:solidFill>
                <a:cs typeface="Arial Unicode MS" pitchFamily="34" charset="-122"/>
              </a:rPr>
              <a:t>(291</a:t>
            </a:r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人</a:t>
            </a:r>
            <a:r>
              <a:rPr lang="en-US" altLang="zh-TW" sz="3600" b="1" dirty="0">
                <a:solidFill>
                  <a:srgbClr val="FC611F"/>
                </a:solidFill>
                <a:cs typeface="Arial Unicode MS" pitchFamily="34" charset="-122"/>
              </a:rPr>
              <a:t>)</a:t>
            </a:r>
            <a:endParaRPr lang="zh-CN" altLang="en-US" sz="3600" b="1" dirty="0">
              <a:solidFill>
                <a:srgbClr val="FC611F"/>
              </a:solidFill>
              <a:cs typeface="Arial Unicode MS" pitchFamily="34" charset="-122"/>
            </a:endParaRP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8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961742"/>
            <a:ext cx="7277100" cy="40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25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7983" y="196070"/>
            <a:ext cx="5950648" cy="6463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C611F"/>
                </a:solidFill>
                <a:cs typeface="Arial Unicode MS" pitchFamily="34" charset="-122"/>
              </a:rPr>
              <a:t>群益期貨歷年稅前盈餘與</a:t>
            </a:r>
            <a:r>
              <a:rPr lang="en-US" altLang="zh-TW" sz="3600" b="1" dirty="0">
                <a:solidFill>
                  <a:srgbClr val="FC611F"/>
                </a:solidFill>
                <a:cs typeface="Arial Unicode MS" pitchFamily="34" charset="-122"/>
              </a:rPr>
              <a:t>EPS</a:t>
            </a:r>
          </a:p>
        </p:txBody>
      </p:sp>
      <p:sp>
        <p:nvSpPr>
          <p:cNvPr id="25" name="灯片编号占位符 45"/>
          <p:cNvSpPr>
            <a:spLocks noGrp="1"/>
          </p:cNvSpPr>
          <p:nvPr>
            <p:ph type="sldNum" sz="quarter" idx="12"/>
          </p:nvPr>
        </p:nvSpPr>
        <p:spPr>
          <a:xfrm>
            <a:off x="7649248" y="261671"/>
            <a:ext cx="2133600" cy="274637"/>
          </a:xfrm>
        </p:spPr>
        <p:txBody>
          <a:bodyPr/>
          <a:lstStyle/>
          <a:p>
            <a:fld id="{B67B34C1-29DF-48A7-B438-B832F2B2885C}" type="slidenum">
              <a:rPr lang="zh-CN" altLang="en-US" smtClean="0">
                <a:solidFill>
                  <a:srgbClr val="002060"/>
                </a:solidFill>
              </a:rPr>
              <a:pPr/>
              <a:t>9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30235"/>
              </p:ext>
            </p:extLst>
          </p:nvPr>
        </p:nvGraphicFramePr>
        <p:xfrm>
          <a:off x="438912" y="1000124"/>
          <a:ext cx="8134350" cy="385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589788" y="4852035"/>
            <a:ext cx="48202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註 </a:t>
            </a:r>
            <a:r>
              <a:rPr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:</a:t>
            </a:r>
            <a:r>
              <a:rPr sz="10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sz="1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EPS</a:t>
            </a:r>
            <a:r>
              <a:rPr sz="1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未依資本額追溯調整</a:t>
            </a:r>
            <a:endParaRPr sz="1000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68708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珮珊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珮珊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988</Words>
  <Application>Microsoft Office PowerPoint</Application>
  <PresentationFormat>如螢幕大小 (16:9)</PresentationFormat>
  <Paragraphs>350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29" baseType="lpstr">
      <vt:lpstr>Arial Unicode MS</vt:lpstr>
      <vt:lpstr>Microsoft JhengHei Light</vt:lpstr>
      <vt:lpstr>Microsoft YaHei</vt:lpstr>
      <vt:lpstr>SimSun</vt:lpstr>
      <vt:lpstr>SimSun</vt:lpstr>
      <vt:lpstr>微軟正黑體</vt:lpstr>
      <vt:lpstr>微軟正黑體</vt:lpstr>
      <vt:lpstr>新細明體</vt:lpstr>
      <vt:lpstr>新細明體</vt:lpstr>
      <vt:lpstr>Arial</vt:lpstr>
      <vt:lpstr>Calibri</vt:lpstr>
      <vt:lpstr>Wingdings</vt:lpstr>
      <vt:lpstr>自定义设计方案</vt:lpstr>
      <vt:lpstr>1_Office Theme</vt:lpstr>
      <vt:lpstr>2_Office Theme</vt:lpstr>
      <vt:lpstr>群益期貨-東海大學 2023學期實習計畫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Thanks.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261</cp:revision>
  <dcterms:modified xsi:type="dcterms:W3CDTF">2022-10-12T08:05:05Z</dcterms:modified>
</cp:coreProperties>
</file>