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  <p:sldMasterId id="2147483747" r:id="rId3"/>
  </p:sldMasterIdLst>
  <p:notesMasterIdLst>
    <p:notesMasterId r:id="rId28"/>
  </p:notesMasterIdLst>
  <p:handoutMasterIdLst>
    <p:handoutMasterId r:id="rId29"/>
  </p:handoutMasterIdLst>
  <p:sldIdLst>
    <p:sldId id="443" r:id="rId4"/>
    <p:sldId id="491" r:id="rId5"/>
    <p:sldId id="478" r:id="rId6"/>
    <p:sldId id="482" r:id="rId7"/>
    <p:sldId id="477" r:id="rId8"/>
    <p:sldId id="474" r:id="rId9"/>
    <p:sldId id="472" r:id="rId10"/>
    <p:sldId id="471" r:id="rId11"/>
    <p:sldId id="484" r:id="rId12"/>
    <p:sldId id="392" r:id="rId13"/>
    <p:sldId id="485" r:id="rId14"/>
    <p:sldId id="445" r:id="rId15"/>
    <p:sldId id="490" r:id="rId16"/>
    <p:sldId id="442" r:id="rId17"/>
    <p:sldId id="399" r:id="rId18"/>
    <p:sldId id="486" r:id="rId19"/>
    <p:sldId id="411" r:id="rId20"/>
    <p:sldId id="449" r:id="rId21"/>
    <p:sldId id="487" r:id="rId22"/>
    <p:sldId id="460" r:id="rId23"/>
    <p:sldId id="458" r:id="rId24"/>
    <p:sldId id="475" r:id="rId25"/>
    <p:sldId id="464" r:id="rId26"/>
    <p:sldId id="451" r:id="rId27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8C6"/>
    <a:srgbClr val="F80802"/>
    <a:srgbClr val="0033CC"/>
    <a:srgbClr val="000099"/>
    <a:srgbClr val="C00000"/>
    <a:srgbClr val="272727"/>
    <a:srgbClr val="B50033"/>
    <a:srgbClr val="3333CC"/>
    <a:srgbClr val="FF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>
      <p:cViewPr varScale="1">
        <p:scale>
          <a:sx n="115" d="100"/>
          <a:sy n="115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B095A-1AC8-4260-8EB5-8EEFA2421F2A}" type="doc">
      <dgm:prSet loTypeId="urn:microsoft.com/office/officeart/2008/layout/VerticalCurvedLis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6CD04F99-A0E7-4F87-B3B8-CCF14C901518}">
      <dgm:prSet phldrT="[文字]" custT="1"/>
      <dgm:spPr>
        <a:xfrm>
          <a:off x="910599" y="1392548"/>
          <a:ext cx="7256517" cy="6962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5</a:t>
          </a:r>
          <a:r>
            <a:rPr lang="zh-TW" altLang="en-US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年營業員生涯</a:t>
          </a:r>
          <a:endParaRPr lang="zh-TW" altLang="en-US" sz="18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9CEA057B-6A5A-4E3E-86B0-A3D7D40948D3}" type="parTrans" cxnId="{F49AC239-5D76-40EB-A5CD-025D8CA431BA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B7C3BDFA-4908-46D7-BB1D-DB2B530BE179}" type="sibTrans" cxnId="{F49AC239-5D76-40EB-A5CD-025D8CA431BA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AFD996C1-A1DE-49F2-B17D-3CF22BD6636D}">
      <dgm:prSet phldrT="[文字]" custT="1"/>
      <dgm:spPr>
        <a:xfrm>
          <a:off x="910599" y="2437140"/>
          <a:ext cx="7256517" cy="6962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28</a:t>
          </a:r>
          <a:r>
            <a:rPr lang="zh-TW" altLang="en-US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歲營業櫃檯副理</a:t>
          </a:r>
          <a:endParaRPr lang="zh-TW" altLang="en-US" sz="18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C7FA4D4F-911E-442F-B622-D5E3482DD1B2}" type="parTrans" cxnId="{0E871EC5-036C-4404-90FD-11D36867F8D9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C56A2CB4-D2FB-432C-9AE2-A9A6F10C3766}" type="sibTrans" cxnId="{0E871EC5-036C-4404-90FD-11D36867F8D9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620A6652-2CC0-4DCA-85FB-70E057F7FC10}">
      <dgm:prSet phldrT="[文字]" custT="1"/>
      <dgm:spPr>
        <a:xfrm>
          <a:off x="511409" y="3481732"/>
          <a:ext cx="7655707" cy="6962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30</a:t>
          </a:r>
          <a:r>
            <a:rPr lang="zh-TW" altLang="en-US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歲分公司經理</a:t>
          </a:r>
          <a:r>
            <a:rPr lang="zh-TW" altLang="en-US" sz="18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人</a:t>
          </a:r>
          <a:endParaRPr lang="zh-TW" altLang="en-US" sz="18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9047C9E6-687C-4969-9F47-188350993DAC}" type="parTrans" cxnId="{D9FAB568-3464-4041-8C8D-9697284FC9AB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468C0CA9-8C59-45C1-BBD0-0EF461BEC4C3}" type="sibTrans" cxnId="{D9FAB568-3464-4041-8C8D-9697284FC9AB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970018C8-04E1-418D-9F94-97251B2DA934}">
      <dgm:prSet phldrT="[文字]" custT="1"/>
      <dgm:spPr>
        <a:xfrm>
          <a:off x="511409" y="347956"/>
          <a:ext cx="7655707" cy="6962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8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高應大金融系畢</a:t>
          </a:r>
        </a:p>
      </dgm:t>
    </dgm:pt>
    <dgm:pt modelId="{21BD0C11-A0FC-453C-8B25-B9D6990F0484}" type="parTrans" cxnId="{26D8BF97-85EA-4F0C-87B0-741FA637D1A7}">
      <dgm:prSet/>
      <dgm:spPr/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6E1FA739-36E3-452A-82C5-4982F4FAA5FB}" type="sibTrans" cxnId="{26D8BF97-85EA-4F0C-87B0-741FA637D1A7}">
      <dgm:prSet/>
      <dgm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 sz="1200">
            <a:latin typeface="微軟正黑體" pitchFamily="34" charset="-120"/>
            <a:ea typeface="微軟正黑體" pitchFamily="34" charset="-120"/>
          </a:endParaRPr>
        </a:p>
      </dgm:t>
    </dgm:pt>
    <dgm:pt modelId="{A12E9D49-AF4C-4DF4-B7D7-2B4C207A68BF}" type="pres">
      <dgm:prSet presAssocID="{AC8B095A-1AC8-4260-8EB5-8EEFA2421F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87F8E70-AD81-4078-8520-3DF0D83C65D6}" type="pres">
      <dgm:prSet presAssocID="{AC8B095A-1AC8-4260-8EB5-8EEFA2421F2A}" presName="Name1" presStyleCnt="0"/>
      <dgm:spPr/>
    </dgm:pt>
    <dgm:pt modelId="{85064CBD-3787-461B-8F83-0008080018D7}" type="pres">
      <dgm:prSet presAssocID="{AC8B095A-1AC8-4260-8EB5-8EEFA2421F2A}" presName="cycle" presStyleCnt="0"/>
      <dgm:spPr/>
    </dgm:pt>
    <dgm:pt modelId="{C9308198-0196-4677-AA62-97549F627000}" type="pres">
      <dgm:prSet presAssocID="{AC8B095A-1AC8-4260-8EB5-8EEFA2421F2A}" presName="srcNode" presStyleLbl="node1" presStyleIdx="0" presStyleCnt="4"/>
      <dgm:spPr/>
    </dgm:pt>
    <dgm:pt modelId="{D974E36A-6433-479A-BF16-D7AC20E28C95}" type="pres">
      <dgm:prSet presAssocID="{AC8B095A-1AC8-4260-8EB5-8EEFA2421F2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DE25433-B1C8-4B7E-B774-FF2272485DB0}" type="pres">
      <dgm:prSet presAssocID="{AC8B095A-1AC8-4260-8EB5-8EEFA2421F2A}" presName="extraNode" presStyleLbl="node1" presStyleIdx="0" presStyleCnt="4"/>
      <dgm:spPr/>
    </dgm:pt>
    <dgm:pt modelId="{5C147809-F6EE-4889-B9F3-D5D50744B93E}" type="pres">
      <dgm:prSet presAssocID="{AC8B095A-1AC8-4260-8EB5-8EEFA2421F2A}" presName="dstNode" presStyleLbl="node1" presStyleIdx="0" presStyleCnt="4"/>
      <dgm:spPr/>
    </dgm:pt>
    <dgm:pt modelId="{558960F2-A5A1-49CC-B249-B997C09B4316}" type="pres">
      <dgm:prSet presAssocID="{970018C8-04E1-418D-9F94-97251B2DA93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4EA2B-73A5-4D95-B730-F3EE77E08454}" type="pres">
      <dgm:prSet presAssocID="{970018C8-04E1-418D-9F94-97251B2DA934}" presName="accent_1" presStyleCnt="0"/>
      <dgm:spPr/>
    </dgm:pt>
    <dgm:pt modelId="{7596044E-3639-48C5-BF55-6A18549A6779}" type="pres">
      <dgm:prSet presAssocID="{970018C8-04E1-418D-9F94-97251B2DA934}" presName="accentRepeatNode" presStyleLbl="solidFgAcc1" presStyleIdx="0" presStyleCnt="4"/>
      <dgm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995849A-00E6-4DBA-9008-244222C53680}" type="pres">
      <dgm:prSet presAssocID="{6CD04F99-A0E7-4F87-B3B8-CCF14C90151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EACB6C-DFE4-46F4-93A6-3D1C0320EF82}" type="pres">
      <dgm:prSet presAssocID="{6CD04F99-A0E7-4F87-B3B8-CCF14C901518}" presName="accent_2" presStyleCnt="0"/>
      <dgm:spPr/>
    </dgm:pt>
    <dgm:pt modelId="{456A7241-2B7D-4373-A4C7-5BEFE587B975}" type="pres">
      <dgm:prSet presAssocID="{6CD04F99-A0E7-4F87-B3B8-CCF14C901518}" presName="accentRepeatNode" presStyleLbl="solidFgAcc1" presStyleIdx="1" presStyleCnt="4"/>
      <dgm:spPr>
        <a:xfrm>
          <a:off x="475427" y="1305514"/>
          <a:ext cx="870342" cy="870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13333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E153069-34BC-40ED-8C18-0A8D86290E74}" type="pres">
      <dgm:prSet presAssocID="{AFD996C1-A1DE-49F2-B17D-3CF22BD6636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094E59-61BC-47D1-8CB6-72B92757118E}" type="pres">
      <dgm:prSet presAssocID="{AFD996C1-A1DE-49F2-B17D-3CF22BD6636D}" presName="accent_3" presStyleCnt="0"/>
      <dgm:spPr/>
    </dgm:pt>
    <dgm:pt modelId="{7A76D34B-D702-4AF8-9B97-60EF1BA72BE3}" type="pres">
      <dgm:prSet presAssocID="{AFD996C1-A1DE-49F2-B17D-3CF22BD6636D}" presName="accentRepeatNode" presStyleLbl="solidFgAcc1" presStyleIdx="2" presStyleCnt="4"/>
      <dgm:spPr>
        <a:xfrm>
          <a:off x="475427" y="2350106"/>
          <a:ext cx="870342" cy="870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26667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974EA936-D4E1-4862-948F-5DB980F86F02}" type="pres">
      <dgm:prSet presAssocID="{620A6652-2CC0-4DCA-85FB-70E057F7FC1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33CAED-9338-452E-85CB-9AC344923E82}" type="pres">
      <dgm:prSet presAssocID="{620A6652-2CC0-4DCA-85FB-70E057F7FC10}" presName="accent_4" presStyleCnt="0"/>
      <dgm:spPr/>
    </dgm:pt>
    <dgm:pt modelId="{9E0BEC74-EB92-42E5-BB97-64B9B3B2388F}" type="pres">
      <dgm:prSet presAssocID="{620A6652-2CC0-4DCA-85FB-70E057F7FC10}" presName="accentRepeatNode" presStyleLbl="solidFgAcc1" presStyleIdx="3" presStyleCnt="4"/>
      <dgm:spPr>
        <a:xfrm>
          <a:off x="76237" y="3394698"/>
          <a:ext cx="870342" cy="870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</dgm:ptLst>
  <dgm:cxnLst>
    <dgm:cxn modelId="{0E871EC5-036C-4404-90FD-11D36867F8D9}" srcId="{AC8B095A-1AC8-4260-8EB5-8EEFA2421F2A}" destId="{AFD996C1-A1DE-49F2-B17D-3CF22BD6636D}" srcOrd="2" destOrd="0" parTransId="{C7FA4D4F-911E-442F-B622-D5E3482DD1B2}" sibTransId="{C56A2CB4-D2FB-432C-9AE2-A9A6F10C3766}"/>
    <dgm:cxn modelId="{CAAC8074-CBF7-4533-BE11-A92CDC5E1AE6}" type="presOf" srcId="{620A6652-2CC0-4DCA-85FB-70E057F7FC10}" destId="{974EA936-D4E1-4862-948F-5DB980F86F02}" srcOrd="0" destOrd="0" presId="urn:microsoft.com/office/officeart/2008/layout/VerticalCurvedList"/>
    <dgm:cxn modelId="{F49AC239-5D76-40EB-A5CD-025D8CA431BA}" srcId="{AC8B095A-1AC8-4260-8EB5-8EEFA2421F2A}" destId="{6CD04F99-A0E7-4F87-B3B8-CCF14C901518}" srcOrd="1" destOrd="0" parTransId="{9CEA057B-6A5A-4E3E-86B0-A3D7D40948D3}" sibTransId="{B7C3BDFA-4908-46D7-BB1D-DB2B530BE179}"/>
    <dgm:cxn modelId="{B378F4F7-8F60-469C-89A5-C26CC6F5B890}" type="presOf" srcId="{AFD996C1-A1DE-49F2-B17D-3CF22BD6636D}" destId="{1E153069-34BC-40ED-8C18-0A8D86290E74}" srcOrd="0" destOrd="0" presId="urn:microsoft.com/office/officeart/2008/layout/VerticalCurvedList"/>
    <dgm:cxn modelId="{9F78FDF2-22BB-4FB2-844B-4C74AFF2C72C}" type="presOf" srcId="{AC8B095A-1AC8-4260-8EB5-8EEFA2421F2A}" destId="{A12E9D49-AF4C-4DF4-B7D7-2B4C207A68BF}" srcOrd="0" destOrd="0" presId="urn:microsoft.com/office/officeart/2008/layout/VerticalCurvedList"/>
    <dgm:cxn modelId="{4A0234EA-4350-48F7-870E-BFE66DD423F6}" type="presOf" srcId="{6CD04F99-A0E7-4F87-B3B8-CCF14C901518}" destId="{1995849A-00E6-4DBA-9008-244222C53680}" srcOrd="0" destOrd="0" presId="urn:microsoft.com/office/officeart/2008/layout/VerticalCurvedList"/>
    <dgm:cxn modelId="{13C01E17-FE95-4FFE-9A5A-F343F79F474D}" type="presOf" srcId="{970018C8-04E1-418D-9F94-97251B2DA934}" destId="{558960F2-A5A1-49CC-B249-B997C09B4316}" srcOrd="0" destOrd="0" presId="urn:microsoft.com/office/officeart/2008/layout/VerticalCurvedList"/>
    <dgm:cxn modelId="{26D8BF97-85EA-4F0C-87B0-741FA637D1A7}" srcId="{AC8B095A-1AC8-4260-8EB5-8EEFA2421F2A}" destId="{970018C8-04E1-418D-9F94-97251B2DA934}" srcOrd="0" destOrd="0" parTransId="{21BD0C11-A0FC-453C-8B25-B9D6990F0484}" sibTransId="{6E1FA739-36E3-452A-82C5-4982F4FAA5FB}"/>
    <dgm:cxn modelId="{C7F74428-B0C3-47AA-B9D2-B5E5D3B8B49E}" type="presOf" srcId="{6E1FA739-36E3-452A-82C5-4982F4FAA5FB}" destId="{D974E36A-6433-479A-BF16-D7AC20E28C95}" srcOrd="0" destOrd="0" presId="urn:microsoft.com/office/officeart/2008/layout/VerticalCurvedList"/>
    <dgm:cxn modelId="{D9FAB568-3464-4041-8C8D-9697284FC9AB}" srcId="{AC8B095A-1AC8-4260-8EB5-8EEFA2421F2A}" destId="{620A6652-2CC0-4DCA-85FB-70E057F7FC10}" srcOrd="3" destOrd="0" parTransId="{9047C9E6-687C-4969-9F47-188350993DAC}" sibTransId="{468C0CA9-8C59-45C1-BBD0-0EF461BEC4C3}"/>
    <dgm:cxn modelId="{09B59DA9-2240-416B-B3AF-54034988FFC4}" type="presParOf" srcId="{A12E9D49-AF4C-4DF4-B7D7-2B4C207A68BF}" destId="{787F8E70-AD81-4078-8520-3DF0D83C65D6}" srcOrd="0" destOrd="0" presId="urn:microsoft.com/office/officeart/2008/layout/VerticalCurvedList"/>
    <dgm:cxn modelId="{5E0BCAF4-80E8-4AB5-BBF5-00339141ED41}" type="presParOf" srcId="{787F8E70-AD81-4078-8520-3DF0D83C65D6}" destId="{85064CBD-3787-461B-8F83-0008080018D7}" srcOrd="0" destOrd="0" presId="urn:microsoft.com/office/officeart/2008/layout/VerticalCurvedList"/>
    <dgm:cxn modelId="{C3C75134-2CE2-4ED7-AAB8-8D659379BB04}" type="presParOf" srcId="{85064CBD-3787-461B-8F83-0008080018D7}" destId="{C9308198-0196-4677-AA62-97549F627000}" srcOrd="0" destOrd="0" presId="urn:microsoft.com/office/officeart/2008/layout/VerticalCurvedList"/>
    <dgm:cxn modelId="{7E1473A7-7027-436C-9B8D-348E761C6B8E}" type="presParOf" srcId="{85064CBD-3787-461B-8F83-0008080018D7}" destId="{D974E36A-6433-479A-BF16-D7AC20E28C95}" srcOrd="1" destOrd="0" presId="urn:microsoft.com/office/officeart/2008/layout/VerticalCurvedList"/>
    <dgm:cxn modelId="{8A0457C2-AAFD-4F34-A5AB-C881A020B514}" type="presParOf" srcId="{85064CBD-3787-461B-8F83-0008080018D7}" destId="{FDE25433-B1C8-4B7E-B774-FF2272485DB0}" srcOrd="2" destOrd="0" presId="urn:microsoft.com/office/officeart/2008/layout/VerticalCurvedList"/>
    <dgm:cxn modelId="{B3EC7B43-2D07-4C12-B00C-76826CEEAE9A}" type="presParOf" srcId="{85064CBD-3787-461B-8F83-0008080018D7}" destId="{5C147809-F6EE-4889-B9F3-D5D50744B93E}" srcOrd="3" destOrd="0" presId="urn:microsoft.com/office/officeart/2008/layout/VerticalCurvedList"/>
    <dgm:cxn modelId="{5D6CD100-37EE-4C67-9A59-4DD32196CE74}" type="presParOf" srcId="{787F8E70-AD81-4078-8520-3DF0D83C65D6}" destId="{558960F2-A5A1-49CC-B249-B997C09B4316}" srcOrd="1" destOrd="0" presId="urn:microsoft.com/office/officeart/2008/layout/VerticalCurvedList"/>
    <dgm:cxn modelId="{D90D92A3-BBC0-4CD5-A7F8-BAABA545BB6B}" type="presParOf" srcId="{787F8E70-AD81-4078-8520-3DF0D83C65D6}" destId="{56F4EA2B-73A5-4D95-B730-F3EE77E08454}" srcOrd="2" destOrd="0" presId="urn:microsoft.com/office/officeart/2008/layout/VerticalCurvedList"/>
    <dgm:cxn modelId="{47D06F6F-AA59-44DC-9156-143ADC15EE27}" type="presParOf" srcId="{56F4EA2B-73A5-4D95-B730-F3EE77E08454}" destId="{7596044E-3639-48C5-BF55-6A18549A6779}" srcOrd="0" destOrd="0" presId="urn:microsoft.com/office/officeart/2008/layout/VerticalCurvedList"/>
    <dgm:cxn modelId="{6E5FA705-7773-45E3-8F3F-2C67DAE4D997}" type="presParOf" srcId="{787F8E70-AD81-4078-8520-3DF0D83C65D6}" destId="{1995849A-00E6-4DBA-9008-244222C53680}" srcOrd="3" destOrd="0" presId="urn:microsoft.com/office/officeart/2008/layout/VerticalCurvedList"/>
    <dgm:cxn modelId="{798F0705-8D9D-4C47-816C-63391451C3E6}" type="presParOf" srcId="{787F8E70-AD81-4078-8520-3DF0D83C65D6}" destId="{4DEACB6C-DFE4-46F4-93A6-3D1C0320EF82}" srcOrd="4" destOrd="0" presId="urn:microsoft.com/office/officeart/2008/layout/VerticalCurvedList"/>
    <dgm:cxn modelId="{0E7B7A51-EE3B-4D5D-83D6-69F29F642F6C}" type="presParOf" srcId="{4DEACB6C-DFE4-46F4-93A6-3D1C0320EF82}" destId="{456A7241-2B7D-4373-A4C7-5BEFE587B975}" srcOrd="0" destOrd="0" presId="urn:microsoft.com/office/officeart/2008/layout/VerticalCurvedList"/>
    <dgm:cxn modelId="{99CD197B-886E-48A9-A1F2-AAA396757ED1}" type="presParOf" srcId="{787F8E70-AD81-4078-8520-3DF0D83C65D6}" destId="{1E153069-34BC-40ED-8C18-0A8D86290E74}" srcOrd="5" destOrd="0" presId="urn:microsoft.com/office/officeart/2008/layout/VerticalCurvedList"/>
    <dgm:cxn modelId="{AC3BC846-4EBE-44FA-B5AC-9763A2B3AFD6}" type="presParOf" srcId="{787F8E70-AD81-4078-8520-3DF0D83C65D6}" destId="{37094E59-61BC-47D1-8CB6-72B92757118E}" srcOrd="6" destOrd="0" presId="urn:microsoft.com/office/officeart/2008/layout/VerticalCurvedList"/>
    <dgm:cxn modelId="{4C537958-1D9F-4CE0-9A79-FC5D9D8E1549}" type="presParOf" srcId="{37094E59-61BC-47D1-8CB6-72B92757118E}" destId="{7A76D34B-D702-4AF8-9B97-60EF1BA72BE3}" srcOrd="0" destOrd="0" presId="urn:microsoft.com/office/officeart/2008/layout/VerticalCurvedList"/>
    <dgm:cxn modelId="{E5485CF3-B8F6-4CD9-9E84-1F92FDFABD09}" type="presParOf" srcId="{787F8E70-AD81-4078-8520-3DF0D83C65D6}" destId="{974EA936-D4E1-4862-948F-5DB980F86F02}" srcOrd="7" destOrd="0" presId="urn:microsoft.com/office/officeart/2008/layout/VerticalCurvedList"/>
    <dgm:cxn modelId="{78CFF8A5-5FDD-48C9-9079-A0FF612FD9B6}" type="presParOf" srcId="{787F8E70-AD81-4078-8520-3DF0D83C65D6}" destId="{8C33CAED-9338-452E-85CB-9AC344923E82}" srcOrd="8" destOrd="0" presId="urn:microsoft.com/office/officeart/2008/layout/VerticalCurvedList"/>
    <dgm:cxn modelId="{84D97637-3081-4238-AA8F-5FEA6812C0E5}" type="presParOf" srcId="{8C33CAED-9338-452E-85CB-9AC344923E82}" destId="{9E0BEC74-EB92-42E5-BB97-64B9B3B238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6B631B-18FC-4FDD-B76C-D5F96B32D96A}" type="presOf" srcId="{5A3974AC-BC9C-4C40-ACD5-128CE6368F0E}" destId="{DDA252B4-FC32-4E6B-B0FF-38088A9782B5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FC4F52B-EA87-41A6-9833-12D464F8F903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DDC9366B-2A61-44CA-AD31-14791339B4CF}" type="presOf" srcId="{FF9FF834-11ED-41FC-B263-8B032B5B7698}" destId="{FDD0544E-3E47-468E-962C-76D9A7FA207F}" srcOrd="0" destOrd="0" presId="urn:microsoft.com/office/officeart/2005/8/layout/vList3"/>
    <dgm:cxn modelId="{E117D864-8E9B-4091-B817-9BBB24DB315B}" type="presOf" srcId="{C75E92A6-AE69-4B26-95CD-F5E6D309E06D}" destId="{1344AC16-E663-4254-8956-65933FD66D53}" srcOrd="0" destOrd="0" presId="urn:microsoft.com/office/officeart/2005/8/layout/vList3"/>
    <dgm:cxn modelId="{1E4CDE69-B8DB-43DA-BF75-C7936932214D}" type="presOf" srcId="{81CFCEB2-4C74-43BA-B77E-324C69133BDC}" destId="{4411DD20-4B5A-4999-B1B3-E74DDC424D7E}" srcOrd="0" destOrd="0" presId="urn:microsoft.com/office/officeart/2005/8/layout/vList3"/>
    <dgm:cxn modelId="{5AE68200-4AE8-4E1D-9B51-6F63F735B181}" type="presOf" srcId="{874FB527-0009-45D0-B6FC-B8873F8551B9}" destId="{52ED38A6-72C3-4750-A637-866D61CAA054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DCB781A0-5E27-409C-8623-CC8406DAEB56}" type="presParOf" srcId="{4411DD20-4B5A-4999-B1B3-E74DDC424D7E}" destId="{0D6DF5FC-A744-4205-BB64-75AB2BF52787}" srcOrd="0" destOrd="0" presId="urn:microsoft.com/office/officeart/2005/8/layout/vList3"/>
    <dgm:cxn modelId="{E6A35834-2EAF-4F73-B4AC-38C69BE57A2F}" type="presParOf" srcId="{0D6DF5FC-A744-4205-BB64-75AB2BF52787}" destId="{5BEB64CB-D935-4479-A665-2C2312F65E58}" srcOrd="0" destOrd="0" presId="urn:microsoft.com/office/officeart/2005/8/layout/vList3"/>
    <dgm:cxn modelId="{57BE694B-025E-47B0-A122-0AD84EAA0774}" type="presParOf" srcId="{0D6DF5FC-A744-4205-BB64-75AB2BF52787}" destId="{FDD0544E-3E47-468E-962C-76D9A7FA207F}" srcOrd="1" destOrd="0" presId="urn:microsoft.com/office/officeart/2005/8/layout/vList3"/>
    <dgm:cxn modelId="{C19E3D69-53B0-40B8-94AB-2CACEA5908FA}" type="presParOf" srcId="{4411DD20-4B5A-4999-B1B3-E74DDC424D7E}" destId="{60EBA45A-8CAB-4800-8DC5-6C91A13BD98A}" srcOrd="1" destOrd="0" presId="urn:microsoft.com/office/officeart/2005/8/layout/vList3"/>
    <dgm:cxn modelId="{AE2892F4-9449-4483-B00F-1629BF139F66}" type="presParOf" srcId="{4411DD20-4B5A-4999-B1B3-E74DDC424D7E}" destId="{DE2B3FF9-F3BA-4156-9223-C5A9E98E3D9C}" srcOrd="2" destOrd="0" presId="urn:microsoft.com/office/officeart/2005/8/layout/vList3"/>
    <dgm:cxn modelId="{35DFB76C-80AF-4143-BF43-24E1B9DECB52}" type="presParOf" srcId="{DE2B3FF9-F3BA-4156-9223-C5A9E98E3D9C}" destId="{7C863633-97EF-4ABA-BFD7-EB05CAA936F5}" srcOrd="0" destOrd="0" presId="urn:microsoft.com/office/officeart/2005/8/layout/vList3"/>
    <dgm:cxn modelId="{0E23E749-7111-4270-8B1C-B37DF1C8E8CD}" type="presParOf" srcId="{DE2B3FF9-F3BA-4156-9223-C5A9E98E3D9C}" destId="{A33BE060-B097-4256-B18E-7BF3C75E232B}" srcOrd="1" destOrd="0" presId="urn:microsoft.com/office/officeart/2005/8/layout/vList3"/>
    <dgm:cxn modelId="{A2FF74DB-525F-44E0-B427-AFE843857555}" type="presParOf" srcId="{4411DD20-4B5A-4999-B1B3-E74DDC424D7E}" destId="{AEFB1BB4-ECA1-4985-9D66-8BB787A5EAB0}" srcOrd="3" destOrd="0" presId="urn:microsoft.com/office/officeart/2005/8/layout/vList3"/>
    <dgm:cxn modelId="{6CD1B51E-9903-4B7E-85F7-A50DCC7104AD}" type="presParOf" srcId="{4411DD20-4B5A-4999-B1B3-E74DDC424D7E}" destId="{48BC33EC-08DA-4606-98A9-B371CAD497E8}" srcOrd="4" destOrd="0" presId="urn:microsoft.com/office/officeart/2005/8/layout/vList3"/>
    <dgm:cxn modelId="{85AF1DC3-8F45-4C58-BF27-0D01BF043560}" type="presParOf" srcId="{48BC33EC-08DA-4606-98A9-B371CAD497E8}" destId="{2AAD89C6-D952-43B1-9EB2-CEBC13534377}" srcOrd="0" destOrd="0" presId="urn:microsoft.com/office/officeart/2005/8/layout/vList3"/>
    <dgm:cxn modelId="{25E8C1DC-0B61-4376-B76E-433F7979864C}" type="presParOf" srcId="{48BC33EC-08DA-4606-98A9-B371CAD497E8}" destId="{DDA252B4-FC32-4E6B-B0FF-38088A9782B5}" srcOrd="1" destOrd="0" presId="urn:microsoft.com/office/officeart/2005/8/layout/vList3"/>
    <dgm:cxn modelId="{F8C1FE1A-4D4B-4AD2-9B6A-F86B395DEAE9}" type="presParOf" srcId="{4411DD20-4B5A-4999-B1B3-E74DDC424D7E}" destId="{507FF63B-E560-4F2F-B3CE-35489713899A}" srcOrd="5" destOrd="0" presId="urn:microsoft.com/office/officeart/2005/8/layout/vList3"/>
    <dgm:cxn modelId="{C3C0C159-B498-4EA1-B45D-BAA69F52C78D}" type="presParOf" srcId="{4411DD20-4B5A-4999-B1B3-E74DDC424D7E}" destId="{777F608C-F616-49C1-A4D8-C09CFA831B2F}" srcOrd="6" destOrd="0" presId="urn:microsoft.com/office/officeart/2005/8/layout/vList3"/>
    <dgm:cxn modelId="{1AE07A2A-E633-4BEC-A70C-45C5DE8FEAA7}" type="presParOf" srcId="{777F608C-F616-49C1-A4D8-C09CFA831B2F}" destId="{31B1E8BC-D645-4204-A9A5-DFFE602ADE07}" srcOrd="0" destOrd="0" presId="urn:microsoft.com/office/officeart/2005/8/layout/vList3"/>
    <dgm:cxn modelId="{90701B34-9545-4FD1-AF35-5CFF6F4F25B4}" type="presParOf" srcId="{777F608C-F616-49C1-A4D8-C09CFA831B2F}" destId="{52ED38A6-72C3-4750-A637-866D61CAA054}" srcOrd="1" destOrd="0" presId="urn:microsoft.com/office/officeart/2005/8/layout/vList3"/>
    <dgm:cxn modelId="{13590517-098F-48A2-AA7D-415434FB2E87}" type="presParOf" srcId="{4411DD20-4B5A-4999-B1B3-E74DDC424D7E}" destId="{29D26386-C2A4-4749-A14F-1C49410A7EEE}" srcOrd="7" destOrd="0" presId="urn:microsoft.com/office/officeart/2005/8/layout/vList3"/>
    <dgm:cxn modelId="{3021AD91-05C3-45C1-8932-04D39111585C}" type="presParOf" srcId="{4411DD20-4B5A-4999-B1B3-E74DDC424D7E}" destId="{06099942-F503-4A5F-A1EB-07D872496C8B}" srcOrd="8" destOrd="0" presId="urn:microsoft.com/office/officeart/2005/8/layout/vList3"/>
    <dgm:cxn modelId="{AE6B23E0-C557-4F9A-8417-C4FD0F2037D1}" type="presParOf" srcId="{06099942-F503-4A5F-A1EB-07D872496C8B}" destId="{81CAE5D2-E813-47AB-A276-F9A520D8C2AD}" srcOrd="0" destOrd="0" presId="urn:microsoft.com/office/officeart/2005/8/layout/vList3"/>
    <dgm:cxn modelId="{B00BF5FB-2940-4109-ADF2-6B016FA5B5C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</dgm:spPr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07A249-0373-41C9-9B0D-074B3C7184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427708CA-90B0-4062-B37B-CEBCF6CB0023}">
      <dgm:prSet phldrT="[文字]" custT="1"/>
      <dgm:spPr/>
      <dgm:t>
        <a:bodyPr/>
        <a:lstStyle/>
        <a:p>
          <a:r>
            <a:rPr lang="zh-TW" altLang="en-US" sz="2400" dirty="0" smtClean="0"/>
            <a:t>暑期</a:t>
          </a:r>
          <a:endParaRPr lang="zh-TW" altLang="en-US" sz="2400" dirty="0"/>
        </a:p>
      </dgm:t>
    </dgm:pt>
    <dgm:pt modelId="{5F56AFCC-6607-46DB-940E-CB4BB3BD93F6}" type="par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D271AA8C-7EC0-4B5B-86FA-25B1A543CF76}" type="sib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C043A845-D420-44D8-9FC0-8B4FB7CA0D86}">
      <dgm:prSet phldrT="[文字]" custT="1"/>
      <dgm:spPr/>
      <dgm:t>
        <a:bodyPr/>
        <a:lstStyle/>
        <a:p>
          <a:r>
            <a:rPr lang="en-US" altLang="zh-TW" sz="2200" dirty="0" smtClean="0"/>
            <a:t>7-8</a:t>
          </a:r>
          <a:r>
            <a:rPr lang="zh-TW" altLang="en-US" sz="2200" dirty="0" smtClean="0"/>
            <a:t>月課程培訓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實習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67885BA9-EDA6-48EB-9A7B-EA70E1E9114F}" type="par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CCB7E0AA-D986-42CE-9A5E-E6EE26E86886}" type="sib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D2B4A925-DDE9-43B4-A094-333B08499C2B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大四上開始全年 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47C9E4C0-BC54-4151-ACF7-CD16D21664ED}" type="par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DBD50FC5-B10D-41E9-BC72-51D250CFF680}" type="sib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8B0BA373-65EA-4BBD-A519-F081141A21F3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大四下開始就業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22D255AA-C5F2-41D4-8ED0-132A33351E14}" type="par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2ED996CD-F95A-4007-A248-EEC65A37B793}" type="sib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855CC2F5-BA81-4A7B-875B-99BCDD7C7631}" type="pres">
      <dgm:prSet presAssocID="{7C07A249-0373-41C9-9B0D-074B3C7184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C80832-A469-44AD-8E9F-F3D2E9597B49}" type="pres">
      <dgm:prSet presAssocID="{427708CA-90B0-4062-B37B-CEBCF6CB0023}" presName="root1" presStyleCnt="0"/>
      <dgm:spPr/>
    </dgm:pt>
    <dgm:pt modelId="{9A44E818-1AA0-41E7-A563-FBC165A49F2C}" type="pres">
      <dgm:prSet presAssocID="{427708CA-90B0-4062-B37B-CEBCF6CB0023}" presName="LevelOneTextNode" presStyleLbl="node0" presStyleIdx="0" presStyleCnt="1" custScaleY="115382" custLinFactNeighborX="-79" custLinFactNeighborY="-2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0C16BF-059F-4721-A73A-388971C057AA}" type="pres">
      <dgm:prSet presAssocID="{427708CA-90B0-4062-B37B-CEBCF6CB0023}" presName="level2hierChild" presStyleCnt="0"/>
      <dgm:spPr/>
    </dgm:pt>
    <dgm:pt modelId="{844B48A3-87E1-406A-98FF-67666D3FB24E}" type="pres">
      <dgm:prSet presAssocID="{67885BA9-EDA6-48EB-9A7B-EA70E1E9114F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941CAF04-F121-4EA6-89D0-9E9565A658C6}" type="pres">
      <dgm:prSet presAssocID="{67885BA9-EDA6-48EB-9A7B-EA70E1E9114F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81677414-9802-41F0-8C5C-C9FDD77E2B6F}" type="pres">
      <dgm:prSet presAssocID="{C043A845-D420-44D8-9FC0-8B4FB7CA0D86}" presName="root2" presStyleCnt="0"/>
      <dgm:spPr/>
    </dgm:pt>
    <dgm:pt modelId="{9491CE24-5A56-4423-B0A8-15D0B6AC6750}" type="pres">
      <dgm:prSet presAssocID="{C043A845-D420-44D8-9FC0-8B4FB7CA0D86}" presName="LevelTwoTextNode" presStyleLbl="node2" presStyleIdx="0" presStyleCnt="1" custScaleY="1275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2007FD-E696-48A8-BDFE-DC505DF56D50}" type="pres">
      <dgm:prSet presAssocID="{C043A845-D420-44D8-9FC0-8B4FB7CA0D86}" presName="level3hierChild" presStyleCnt="0"/>
      <dgm:spPr/>
    </dgm:pt>
    <dgm:pt modelId="{2E46D5D1-F8B1-4F4A-B065-AFBF13C3A2E4}" type="pres">
      <dgm:prSet presAssocID="{47C9E4C0-BC54-4151-ACF7-CD16D21664E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F3FEA980-D144-416E-8450-01AEF3841BA4}" type="pres">
      <dgm:prSet presAssocID="{47C9E4C0-BC54-4151-ACF7-CD16D21664E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921C6729-AA62-4AF5-A6C4-1A9BAD296AB4}" type="pres">
      <dgm:prSet presAssocID="{D2B4A925-DDE9-43B4-A094-333B08499C2B}" presName="root2" presStyleCnt="0"/>
      <dgm:spPr/>
    </dgm:pt>
    <dgm:pt modelId="{E61C14FF-A545-4361-B6C3-5F1F9BFE2DB6}" type="pres">
      <dgm:prSet presAssocID="{D2B4A925-DDE9-43B4-A094-333B08499C2B}" presName="LevelTwoTextNode" presStyleLbl="node3" presStyleIdx="0" presStyleCnt="2" custScaleX="116800" custScaleY="1398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08CBA-5DE0-4F3E-9B3A-1F7D28415957}" type="pres">
      <dgm:prSet presAssocID="{D2B4A925-DDE9-43B4-A094-333B08499C2B}" presName="level3hierChild" presStyleCnt="0"/>
      <dgm:spPr/>
    </dgm:pt>
    <dgm:pt modelId="{6840CABE-B074-4051-A58A-8FBA686FAFD6}" type="pres">
      <dgm:prSet presAssocID="{22D255AA-C5F2-41D4-8ED0-132A33351E14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0409477-F306-4453-8D90-C7D0404427BE}" type="pres">
      <dgm:prSet presAssocID="{22D255AA-C5F2-41D4-8ED0-132A33351E14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CE3CA0F-D711-46DA-8054-3DBB0BABD3B3}" type="pres">
      <dgm:prSet presAssocID="{8B0BA373-65EA-4BBD-A519-F081141A21F3}" presName="root2" presStyleCnt="0"/>
      <dgm:spPr/>
    </dgm:pt>
    <dgm:pt modelId="{4C3E8F60-FF10-4152-9D23-11E84CFBA2F1}" type="pres">
      <dgm:prSet presAssocID="{8B0BA373-65EA-4BBD-A519-F081141A21F3}" presName="LevelTwoTextNode" presStyleLbl="node3" presStyleIdx="1" presStyleCnt="2" custScaleX="116800" custScaleY="1480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33A26F-5494-4FD2-9EB3-118A89A0E7B4}" type="pres">
      <dgm:prSet presAssocID="{8B0BA373-65EA-4BBD-A519-F081141A21F3}" presName="level3hierChild" presStyleCnt="0"/>
      <dgm:spPr/>
    </dgm:pt>
  </dgm:ptLst>
  <dgm:cxnLst>
    <dgm:cxn modelId="{787880FA-EF9D-42F2-BD4D-94CE83AB597C}" type="presOf" srcId="{22D255AA-C5F2-41D4-8ED0-132A33351E14}" destId="{6840CABE-B074-4051-A58A-8FBA686FAFD6}" srcOrd="0" destOrd="0" presId="urn:microsoft.com/office/officeart/2005/8/layout/hierarchy2"/>
    <dgm:cxn modelId="{0240731A-41AD-4518-A879-70FD34BD5791}" srcId="{C043A845-D420-44D8-9FC0-8B4FB7CA0D86}" destId="{8B0BA373-65EA-4BBD-A519-F081141A21F3}" srcOrd="1" destOrd="0" parTransId="{22D255AA-C5F2-41D4-8ED0-132A33351E14}" sibTransId="{2ED996CD-F95A-4007-A248-EEC65A37B793}"/>
    <dgm:cxn modelId="{C0D9D1B4-F50C-46CF-B1CD-918819C84DCD}" type="presOf" srcId="{427708CA-90B0-4062-B37B-CEBCF6CB0023}" destId="{9A44E818-1AA0-41E7-A563-FBC165A49F2C}" srcOrd="0" destOrd="0" presId="urn:microsoft.com/office/officeart/2005/8/layout/hierarchy2"/>
    <dgm:cxn modelId="{F7968DCA-EA46-47DA-ABC4-B1D0B6E71E6B}" srcId="{C043A845-D420-44D8-9FC0-8B4FB7CA0D86}" destId="{D2B4A925-DDE9-43B4-A094-333B08499C2B}" srcOrd="0" destOrd="0" parTransId="{47C9E4C0-BC54-4151-ACF7-CD16D21664ED}" sibTransId="{DBD50FC5-B10D-41E9-BC72-51D250CFF680}"/>
    <dgm:cxn modelId="{28BD2A28-A447-486F-A29D-5411B1B0CA12}" srcId="{427708CA-90B0-4062-B37B-CEBCF6CB0023}" destId="{C043A845-D420-44D8-9FC0-8B4FB7CA0D86}" srcOrd="0" destOrd="0" parTransId="{67885BA9-EDA6-48EB-9A7B-EA70E1E9114F}" sibTransId="{CCB7E0AA-D986-42CE-9A5E-E6EE26E86886}"/>
    <dgm:cxn modelId="{521D5590-4EEE-4AA5-AF58-9BD0DA7E5BFE}" type="presOf" srcId="{D2B4A925-DDE9-43B4-A094-333B08499C2B}" destId="{E61C14FF-A545-4361-B6C3-5F1F9BFE2DB6}" srcOrd="0" destOrd="0" presId="urn:microsoft.com/office/officeart/2005/8/layout/hierarchy2"/>
    <dgm:cxn modelId="{18FB016F-3A82-497A-8D51-44A347CF4D72}" type="presOf" srcId="{7C07A249-0373-41C9-9B0D-074B3C71843B}" destId="{855CC2F5-BA81-4A7B-875B-99BCDD7C7631}" srcOrd="0" destOrd="0" presId="urn:microsoft.com/office/officeart/2005/8/layout/hierarchy2"/>
    <dgm:cxn modelId="{566B602E-44AA-4044-AFF0-DDD1F2DC89AE}" type="presOf" srcId="{8B0BA373-65EA-4BBD-A519-F081141A21F3}" destId="{4C3E8F60-FF10-4152-9D23-11E84CFBA2F1}" srcOrd="0" destOrd="0" presId="urn:microsoft.com/office/officeart/2005/8/layout/hierarchy2"/>
    <dgm:cxn modelId="{6EFC6B03-ACD6-4029-A969-6C70908E9868}" type="presOf" srcId="{47C9E4C0-BC54-4151-ACF7-CD16D21664ED}" destId="{F3FEA980-D144-416E-8450-01AEF3841BA4}" srcOrd="1" destOrd="0" presId="urn:microsoft.com/office/officeart/2005/8/layout/hierarchy2"/>
    <dgm:cxn modelId="{E01032BC-AA09-472E-9E13-B5B7F6A8E747}" type="presOf" srcId="{67885BA9-EDA6-48EB-9A7B-EA70E1E9114F}" destId="{941CAF04-F121-4EA6-89D0-9E9565A658C6}" srcOrd="1" destOrd="0" presId="urn:microsoft.com/office/officeart/2005/8/layout/hierarchy2"/>
    <dgm:cxn modelId="{5AD6579A-E140-4B0B-975F-5595681DC464}" type="presOf" srcId="{47C9E4C0-BC54-4151-ACF7-CD16D21664ED}" destId="{2E46D5D1-F8B1-4F4A-B065-AFBF13C3A2E4}" srcOrd="0" destOrd="0" presId="urn:microsoft.com/office/officeart/2005/8/layout/hierarchy2"/>
    <dgm:cxn modelId="{5B238957-C8F0-4B25-A0E7-EDC5E18DC201}" type="presOf" srcId="{67885BA9-EDA6-48EB-9A7B-EA70E1E9114F}" destId="{844B48A3-87E1-406A-98FF-67666D3FB24E}" srcOrd="0" destOrd="0" presId="urn:microsoft.com/office/officeart/2005/8/layout/hierarchy2"/>
    <dgm:cxn modelId="{1F352652-C2F4-4648-9376-49FC01A38223}" type="presOf" srcId="{22D255AA-C5F2-41D4-8ED0-132A33351E14}" destId="{C0409477-F306-4453-8D90-C7D0404427BE}" srcOrd="1" destOrd="0" presId="urn:microsoft.com/office/officeart/2005/8/layout/hierarchy2"/>
    <dgm:cxn modelId="{019662F4-BD46-4912-BE9D-90736F2D5ED2}" type="presOf" srcId="{C043A845-D420-44D8-9FC0-8B4FB7CA0D86}" destId="{9491CE24-5A56-4423-B0A8-15D0B6AC6750}" srcOrd="0" destOrd="0" presId="urn:microsoft.com/office/officeart/2005/8/layout/hierarchy2"/>
    <dgm:cxn modelId="{10D4906F-D3AE-4E11-B7A3-D1656A190E84}" srcId="{7C07A249-0373-41C9-9B0D-074B3C71843B}" destId="{427708CA-90B0-4062-B37B-CEBCF6CB0023}" srcOrd="0" destOrd="0" parTransId="{5F56AFCC-6607-46DB-940E-CB4BB3BD93F6}" sibTransId="{D271AA8C-7EC0-4B5B-86FA-25B1A543CF76}"/>
    <dgm:cxn modelId="{6962719C-BB64-47E1-819E-FBD5DDAB3D78}" type="presParOf" srcId="{855CC2F5-BA81-4A7B-875B-99BCDD7C7631}" destId="{FAC80832-A469-44AD-8E9F-F3D2E9597B49}" srcOrd="0" destOrd="0" presId="urn:microsoft.com/office/officeart/2005/8/layout/hierarchy2"/>
    <dgm:cxn modelId="{A22CEAE4-79CC-4863-A530-2069AD9F713F}" type="presParOf" srcId="{FAC80832-A469-44AD-8E9F-F3D2E9597B49}" destId="{9A44E818-1AA0-41E7-A563-FBC165A49F2C}" srcOrd="0" destOrd="0" presId="urn:microsoft.com/office/officeart/2005/8/layout/hierarchy2"/>
    <dgm:cxn modelId="{0B66E02E-3E77-413A-8C09-320788A92DB2}" type="presParOf" srcId="{FAC80832-A469-44AD-8E9F-F3D2E9597B49}" destId="{9B0C16BF-059F-4721-A73A-388971C057AA}" srcOrd="1" destOrd="0" presId="urn:microsoft.com/office/officeart/2005/8/layout/hierarchy2"/>
    <dgm:cxn modelId="{AD70ADE7-035E-4B93-BF3D-F03593245A5E}" type="presParOf" srcId="{9B0C16BF-059F-4721-A73A-388971C057AA}" destId="{844B48A3-87E1-406A-98FF-67666D3FB24E}" srcOrd="0" destOrd="0" presId="urn:microsoft.com/office/officeart/2005/8/layout/hierarchy2"/>
    <dgm:cxn modelId="{A0B2453E-5B06-463E-B240-9542F5F5D407}" type="presParOf" srcId="{844B48A3-87E1-406A-98FF-67666D3FB24E}" destId="{941CAF04-F121-4EA6-89D0-9E9565A658C6}" srcOrd="0" destOrd="0" presId="urn:microsoft.com/office/officeart/2005/8/layout/hierarchy2"/>
    <dgm:cxn modelId="{83D5965C-8010-4C9D-B8CE-787CF90AAC53}" type="presParOf" srcId="{9B0C16BF-059F-4721-A73A-388971C057AA}" destId="{81677414-9802-41F0-8C5C-C9FDD77E2B6F}" srcOrd="1" destOrd="0" presId="urn:microsoft.com/office/officeart/2005/8/layout/hierarchy2"/>
    <dgm:cxn modelId="{1A26F6EA-9193-410E-A17A-155BACF87C39}" type="presParOf" srcId="{81677414-9802-41F0-8C5C-C9FDD77E2B6F}" destId="{9491CE24-5A56-4423-B0A8-15D0B6AC6750}" srcOrd="0" destOrd="0" presId="urn:microsoft.com/office/officeart/2005/8/layout/hierarchy2"/>
    <dgm:cxn modelId="{04FFF691-F290-4358-B22E-5B14D9242A6D}" type="presParOf" srcId="{81677414-9802-41F0-8C5C-C9FDD77E2B6F}" destId="{1B2007FD-E696-48A8-BDFE-DC505DF56D50}" srcOrd="1" destOrd="0" presId="urn:microsoft.com/office/officeart/2005/8/layout/hierarchy2"/>
    <dgm:cxn modelId="{23FE07D3-19B2-46AB-B102-6AAA611B7CD7}" type="presParOf" srcId="{1B2007FD-E696-48A8-BDFE-DC505DF56D50}" destId="{2E46D5D1-F8B1-4F4A-B065-AFBF13C3A2E4}" srcOrd="0" destOrd="0" presId="urn:microsoft.com/office/officeart/2005/8/layout/hierarchy2"/>
    <dgm:cxn modelId="{7ED3423E-5C80-42CD-A6BA-B71A9E0B7C9A}" type="presParOf" srcId="{2E46D5D1-F8B1-4F4A-B065-AFBF13C3A2E4}" destId="{F3FEA980-D144-416E-8450-01AEF3841BA4}" srcOrd="0" destOrd="0" presId="urn:microsoft.com/office/officeart/2005/8/layout/hierarchy2"/>
    <dgm:cxn modelId="{A3954374-BF1C-4D41-9EFB-DED2E020358D}" type="presParOf" srcId="{1B2007FD-E696-48A8-BDFE-DC505DF56D50}" destId="{921C6729-AA62-4AF5-A6C4-1A9BAD296AB4}" srcOrd="1" destOrd="0" presId="urn:microsoft.com/office/officeart/2005/8/layout/hierarchy2"/>
    <dgm:cxn modelId="{5E22C296-5F11-4CC7-9F45-DA1DC0DC87A8}" type="presParOf" srcId="{921C6729-AA62-4AF5-A6C4-1A9BAD296AB4}" destId="{E61C14FF-A545-4361-B6C3-5F1F9BFE2DB6}" srcOrd="0" destOrd="0" presId="urn:microsoft.com/office/officeart/2005/8/layout/hierarchy2"/>
    <dgm:cxn modelId="{DA02E853-9F16-4A68-B60F-F2DDDF1F5EDB}" type="presParOf" srcId="{921C6729-AA62-4AF5-A6C4-1A9BAD296AB4}" destId="{89E08CBA-5DE0-4F3E-9B3A-1F7D28415957}" srcOrd="1" destOrd="0" presId="urn:microsoft.com/office/officeart/2005/8/layout/hierarchy2"/>
    <dgm:cxn modelId="{65153D02-747B-4841-A692-9383D1B37422}" type="presParOf" srcId="{1B2007FD-E696-48A8-BDFE-DC505DF56D50}" destId="{6840CABE-B074-4051-A58A-8FBA686FAFD6}" srcOrd="2" destOrd="0" presId="urn:microsoft.com/office/officeart/2005/8/layout/hierarchy2"/>
    <dgm:cxn modelId="{08BB4892-F4EB-47A4-A369-E21EB146AD40}" type="presParOf" srcId="{6840CABE-B074-4051-A58A-8FBA686FAFD6}" destId="{C0409477-F306-4453-8D90-C7D0404427BE}" srcOrd="0" destOrd="0" presId="urn:microsoft.com/office/officeart/2005/8/layout/hierarchy2"/>
    <dgm:cxn modelId="{CB02A712-04ED-4803-98D8-EC7AADA599B5}" type="presParOf" srcId="{1B2007FD-E696-48A8-BDFE-DC505DF56D50}" destId="{6CE3CA0F-D711-46DA-8054-3DBB0BABD3B3}" srcOrd="3" destOrd="0" presId="urn:microsoft.com/office/officeart/2005/8/layout/hierarchy2"/>
    <dgm:cxn modelId="{A7D36903-6A17-41C6-A0E2-F6C487C44F1C}" type="presParOf" srcId="{6CE3CA0F-D711-46DA-8054-3DBB0BABD3B3}" destId="{4C3E8F60-FF10-4152-9D23-11E84CFBA2F1}" srcOrd="0" destOrd="0" presId="urn:microsoft.com/office/officeart/2005/8/layout/hierarchy2"/>
    <dgm:cxn modelId="{A7B1C06C-52DC-4DA9-A362-D00E20753AA5}" type="presParOf" srcId="{6CE3CA0F-D711-46DA-8054-3DBB0BABD3B3}" destId="{2E33A26F-5494-4FD2-9EB3-118A89A0E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6012D5-2AC2-47D9-BEBF-31D9123B925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C0B7E067-B71E-4413-B115-360BEABDAFCC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76729109-6E98-4D63-9360-29A8AD16C98C}" type="par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D5D3D196-56B5-4643-92E8-BB3182CE33DC}" type="sib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2EDEEB4B-D2CF-44E7-AF6F-7E29D5E92DB2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gm:t>
    </dgm:pt>
    <dgm:pt modelId="{8099F6E7-B8EA-45A7-A9B7-8EFC23B6F661}" type="par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46CF2810-BC40-48FB-BCBF-7FB385D8EA2C}" type="sib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3CD86D77-E634-48D4-8B63-B21BDC52E091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gm:t>
    </dgm:pt>
    <dgm:pt modelId="{7FEF9CED-AEA3-4D4C-9829-4F9F168AC37F}" type="par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B91C6DA6-2D57-4F2B-92B4-9A7FF86F25E7}" type="sib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A991AF08-576E-4224-9518-EB909D78C725}" type="pres">
      <dgm:prSet presAssocID="{066012D5-2AC2-47D9-BEBF-31D9123B9257}" presName="Name0" presStyleCnt="0">
        <dgm:presLayoutVars>
          <dgm:dir/>
          <dgm:resizeHandles val="exact"/>
        </dgm:presLayoutVars>
      </dgm:prSet>
      <dgm:spPr/>
    </dgm:pt>
    <dgm:pt modelId="{7EFE2F6A-0B21-4607-B407-1FB2AAF81565}" type="pres">
      <dgm:prSet presAssocID="{066012D5-2AC2-47D9-BEBF-31D9123B9257}" presName="fgShape" presStyleLbl="fgShp" presStyleIdx="0" presStyleCnt="1"/>
      <dgm:spPr/>
    </dgm:pt>
    <dgm:pt modelId="{98BFAA36-FC18-40D8-91F0-82F7B6E6A035}" type="pres">
      <dgm:prSet presAssocID="{066012D5-2AC2-47D9-BEBF-31D9123B9257}" presName="linComp" presStyleCnt="0"/>
      <dgm:spPr/>
    </dgm:pt>
    <dgm:pt modelId="{E9352BA7-3E0D-417D-8D41-5D36173A73A5}" type="pres">
      <dgm:prSet presAssocID="{C0B7E067-B71E-4413-B115-360BEABDAFCC}" presName="compNode" presStyleCnt="0"/>
      <dgm:spPr/>
    </dgm:pt>
    <dgm:pt modelId="{945ABD54-FD6B-4618-B94E-42E5AF7744B8}" type="pres">
      <dgm:prSet presAssocID="{C0B7E067-B71E-4413-B115-360BEABDAFCC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0C232330-D96A-4DF3-8D03-F3DF16973979}" type="pres">
      <dgm:prSet presAssocID="{C0B7E067-B71E-4413-B115-360BEABDAF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28557-283A-47CD-ABF6-DB0F76CB0543}" type="pres">
      <dgm:prSet presAssocID="{C0B7E067-B71E-4413-B115-360BEABDAFCC}" presName="invisiNode" presStyleLbl="node1" presStyleIdx="0" presStyleCnt="3"/>
      <dgm:spPr/>
    </dgm:pt>
    <dgm:pt modelId="{CF1086F1-8C1D-40A6-8CAF-05EAA4871306}" type="pres">
      <dgm:prSet presAssocID="{C0B7E067-B71E-4413-B115-360BEABDAFCC}" presName="imagNode" presStyleLbl="fgImgPlace1" presStyleIdx="0" presStyleCnt="3"/>
      <dgm:spPr/>
    </dgm:pt>
    <dgm:pt modelId="{976CBB87-AF1C-4370-9E1F-255A0B81E9FF}" type="pres">
      <dgm:prSet presAssocID="{D5D3D196-56B5-4643-92E8-BB3182CE33D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3A1623-2A73-4B38-94D5-8CC93F200B24}" type="pres">
      <dgm:prSet presAssocID="{2EDEEB4B-D2CF-44E7-AF6F-7E29D5E92DB2}" presName="compNode" presStyleCnt="0"/>
      <dgm:spPr/>
    </dgm:pt>
    <dgm:pt modelId="{D68E0965-7947-4653-B126-91D68079D29C}" type="pres">
      <dgm:prSet presAssocID="{2EDEEB4B-D2CF-44E7-AF6F-7E29D5E92DB2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649CE82-8F10-498D-B906-09BD29A02291}" type="pres">
      <dgm:prSet presAssocID="{2EDEEB4B-D2CF-44E7-AF6F-7E29D5E92D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66B90-9E96-4C53-A5C3-E18B8D27BBB7}" type="pres">
      <dgm:prSet presAssocID="{2EDEEB4B-D2CF-44E7-AF6F-7E29D5E92DB2}" presName="invisiNode" presStyleLbl="node1" presStyleIdx="1" presStyleCnt="3"/>
      <dgm:spPr/>
    </dgm:pt>
    <dgm:pt modelId="{70B8740E-F7C4-4ABE-8430-C3D726E7550F}" type="pres">
      <dgm:prSet presAssocID="{2EDEEB4B-D2CF-44E7-AF6F-7E29D5E92DB2}" presName="imagNode" presStyleLbl="fgImgPlace1" presStyleIdx="1" presStyleCnt="3"/>
      <dgm:spPr/>
    </dgm:pt>
    <dgm:pt modelId="{D11ED222-0C4B-4673-B27C-32A7B2C16165}" type="pres">
      <dgm:prSet presAssocID="{46CF2810-BC40-48FB-BCBF-7FB385D8EA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A9EB01-BE6E-4221-A736-EC752DDF21E6}" type="pres">
      <dgm:prSet presAssocID="{3CD86D77-E634-48D4-8B63-B21BDC52E091}" presName="compNode" presStyleCnt="0"/>
      <dgm:spPr/>
    </dgm:pt>
    <dgm:pt modelId="{394CBE4D-BEBB-4EBD-8865-1035A6ED3B66}" type="pres">
      <dgm:prSet presAssocID="{3CD86D77-E634-48D4-8B63-B21BDC52E091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2FADDB63-E684-4AB0-9F32-F8E9BD1B872A}" type="pres">
      <dgm:prSet presAssocID="{3CD86D77-E634-48D4-8B63-B21BDC52E0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7EE28-17B5-41B7-BC71-7F485BD7104D}" type="pres">
      <dgm:prSet presAssocID="{3CD86D77-E634-48D4-8B63-B21BDC52E091}" presName="invisiNode" presStyleLbl="node1" presStyleIdx="2" presStyleCnt="3"/>
      <dgm:spPr/>
    </dgm:pt>
    <dgm:pt modelId="{A43B012E-C9E4-46CF-9D6D-2482384D97FB}" type="pres">
      <dgm:prSet presAssocID="{3CD86D77-E634-48D4-8B63-B21BDC52E091}" presName="imagNode" presStyleLbl="fgImgPlace1" presStyleIdx="2" presStyleCnt="3"/>
      <dgm:spPr/>
    </dgm:pt>
  </dgm:ptLst>
  <dgm:cxnLst>
    <dgm:cxn modelId="{F4D5C826-BFFE-4D54-9A6B-78DBA81B1DF8}" type="presOf" srcId="{46CF2810-BC40-48FB-BCBF-7FB385D8EA2C}" destId="{D11ED222-0C4B-4673-B27C-32A7B2C16165}" srcOrd="0" destOrd="0" presId="urn:microsoft.com/office/officeart/2005/8/layout/hList7"/>
    <dgm:cxn modelId="{D8F0C8E4-F687-4C6E-8E1A-B54C153EA987}" type="presOf" srcId="{C0B7E067-B71E-4413-B115-360BEABDAFCC}" destId="{945ABD54-FD6B-4618-B94E-42E5AF7744B8}" srcOrd="0" destOrd="0" presId="urn:microsoft.com/office/officeart/2005/8/layout/hList7"/>
    <dgm:cxn modelId="{A8AF65D1-7ABA-4CFC-A353-7DE7BE3E7D0B}" type="presOf" srcId="{3CD86D77-E634-48D4-8B63-B21BDC52E091}" destId="{2FADDB63-E684-4AB0-9F32-F8E9BD1B872A}" srcOrd="1" destOrd="0" presId="urn:microsoft.com/office/officeart/2005/8/layout/hList7"/>
    <dgm:cxn modelId="{0A799F38-3622-47E0-9F06-009B099F2F5A}" srcId="{066012D5-2AC2-47D9-BEBF-31D9123B9257}" destId="{2EDEEB4B-D2CF-44E7-AF6F-7E29D5E92DB2}" srcOrd="1" destOrd="0" parTransId="{8099F6E7-B8EA-45A7-A9B7-8EFC23B6F661}" sibTransId="{46CF2810-BC40-48FB-BCBF-7FB385D8EA2C}"/>
    <dgm:cxn modelId="{B1B62B64-2119-4DE2-8118-7E5F98D31A09}" srcId="{066012D5-2AC2-47D9-BEBF-31D9123B9257}" destId="{C0B7E067-B71E-4413-B115-360BEABDAFCC}" srcOrd="0" destOrd="0" parTransId="{76729109-6E98-4D63-9360-29A8AD16C98C}" sibTransId="{D5D3D196-56B5-4643-92E8-BB3182CE33DC}"/>
    <dgm:cxn modelId="{4201680F-4ADA-4A80-9055-6DCF851AD493}" type="presOf" srcId="{C0B7E067-B71E-4413-B115-360BEABDAFCC}" destId="{0C232330-D96A-4DF3-8D03-F3DF16973979}" srcOrd="1" destOrd="0" presId="urn:microsoft.com/office/officeart/2005/8/layout/hList7"/>
    <dgm:cxn modelId="{61239FEF-790A-429C-BE54-91E5D35BF460}" type="presOf" srcId="{2EDEEB4B-D2CF-44E7-AF6F-7E29D5E92DB2}" destId="{8649CE82-8F10-498D-B906-09BD29A02291}" srcOrd="1" destOrd="0" presId="urn:microsoft.com/office/officeart/2005/8/layout/hList7"/>
    <dgm:cxn modelId="{3A78759C-0926-4D74-94C6-34A8FC97CEB7}" type="presOf" srcId="{D5D3D196-56B5-4643-92E8-BB3182CE33DC}" destId="{976CBB87-AF1C-4370-9E1F-255A0B81E9FF}" srcOrd="0" destOrd="0" presId="urn:microsoft.com/office/officeart/2005/8/layout/hList7"/>
    <dgm:cxn modelId="{C29FF942-F00C-482A-825C-87EF607DE0F1}" type="presOf" srcId="{3CD86D77-E634-48D4-8B63-B21BDC52E091}" destId="{394CBE4D-BEBB-4EBD-8865-1035A6ED3B66}" srcOrd="0" destOrd="0" presId="urn:microsoft.com/office/officeart/2005/8/layout/hList7"/>
    <dgm:cxn modelId="{AE977BA0-B6C9-4CD0-BC02-2BA54839761E}" type="presOf" srcId="{2EDEEB4B-D2CF-44E7-AF6F-7E29D5E92DB2}" destId="{D68E0965-7947-4653-B126-91D68079D29C}" srcOrd="0" destOrd="0" presId="urn:microsoft.com/office/officeart/2005/8/layout/hList7"/>
    <dgm:cxn modelId="{C16B18D3-2025-4E85-81EC-6B3E6D464ACA}" srcId="{066012D5-2AC2-47D9-BEBF-31D9123B9257}" destId="{3CD86D77-E634-48D4-8B63-B21BDC52E091}" srcOrd="2" destOrd="0" parTransId="{7FEF9CED-AEA3-4D4C-9829-4F9F168AC37F}" sibTransId="{B91C6DA6-2D57-4F2B-92B4-9A7FF86F25E7}"/>
    <dgm:cxn modelId="{6DB7F81C-5349-4B6B-A759-B513BD93C918}" type="presOf" srcId="{066012D5-2AC2-47D9-BEBF-31D9123B9257}" destId="{A991AF08-576E-4224-9518-EB909D78C725}" srcOrd="0" destOrd="0" presId="urn:microsoft.com/office/officeart/2005/8/layout/hList7"/>
    <dgm:cxn modelId="{15F6DC96-B2A9-47BF-9A32-2C07B26D354C}" type="presParOf" srcId="{A991AF08-576E-4224-9518-EB909D78C725}" destId="{7EFE2F6A-0B21-4607-B407-1FB2AAF81565}" srcOrd="0" destOrd="0" presId="urn:microsoft.com/office/officeart/2005/8/layout/hList7"/>
    <dgm:cxn modelId="{21BE637B-22B6-470E-AA5D-8ED5A8182873}" type="presParOf" srcId="{A991AF08-576E-4224-9518-EB909D78C725}" destId="{98BFAA36-FC18-40D8-91F0-82F7B6E6A035}" srcOrd="1" destOrd="0" presId="urn:microsoft.com/office/officeart/2005/8/layout/hList7"/>
    <dgm:cxn modelId="{AFA8F169-9F27-49F5-9C98-34A04176F7DF}" type="presParOf" srcId="{98BFAA36-FC18-40D8-91F0-82F7B6E6A035}" destId="{E9352BA7-3E0D-417D-8D41-5D36173A73A5}" srcOrd="0" destOrd="0" presId="urn:microsoft.com/office/officeart/2005/8/layout/hList7"/>
    <dgm:cxn modelId="{1D5A352C-C517-428F-97E1-8DD64661FB12}" type="presParOf" srcId="{E9352BA7-3E0D-417D-8D41-5D36173A73A5}" destId="{945ABD54-FD6B-4618-B94E-42E5AF7744B8}" srcOrd="0" destOrd="0" presId="urn:microsoft.com/office/officeart/2005/8/layout/hList7"/>
    <dgm:cxn modelId="{7EFB025A-DF1D-4478-82EB-0EE771F39947}" type="presParOf" srcId="{E9352BA7-3E0D-417D-8D41-5D36173A73A5}" destId="{0C232330-D96A-4DF3-8D03-F3DF16973979}" srcOrd="1" destOrd="0" presId="urn:microsoft.com/office/officeart/2005/8/layout/hList7"/>
    <dgm:cxn modelId="{3ABE7DFF-E491-42DE-B120-0CE7A4587E77}" type="presParOf" srcId="{E9352BA7-3E0D-417D-8D41-5D36173A73A5}" destId="{78A28557-283A-47CD-ABF6-DB0F76CB0543}" srcOrd="2" destOrd="0" presId="urn:microsoft.com/office/officeart/2005/8/layout/hList7"/>
    <dgm:cxn modelId="{58BB0E3F-4911-43A5-919E-CBA8CFE1D6DD}" type="presParOf" srcId="{E9352BA7-3E0D-417D-8D41-5D36173A73A5}" destId="{CF1086F1-8C1D-40A6-8CAF-05EAA4871306}" srcOrd="3" destOrd="0" presId="urn:microsoft.com/office/officeart/2005/8/layout/hList7"/>
    <dgm:cxn modelId="{C8A9FF23-A5F7-4FD1-8868-509455279EF9}" type="presParOf" srcId="{98BFAA36-FC18-40D8-91F0-82F7B6E6A035}" destId="{976CBB87-AF1C-4370-9E1F-255A0B81E9FF}" srcOrd="1" destOrd="0" presId="urn:microsoft.com/office/officeart/2005/8/layout/hList7"/>
    <dgm:cxn modelId="{A42EFC8D-FF1B-4F49-B73F-6D4129FEA2DA}" type="presParOf" srcId="{98BFAA36-FC18-40D8-91F0-82F7B6E6A035}" destId="{453A1623-2A73-4B38-94D5-8CC93F200B24}" srcOrd="2" destOrd="0" presId="urn:microsoft.com/office/officeart/2005/8/layout/hList7"/>
    <dgm:cxn modelId="{58D65897-8F44-44F4-8238-34EC160FF8CF}" type="presParOf" srcId="{453A1623-2A73-4B38-94D5-8CC93F200B24}" destId="{D68E0965-7947-4653-B126-91D68079D29C}" srcOrd="0" destOrd="0" presId="urn:microsoft.com/office/officeart/2005/8/layout/hList7"/>
    <dgm:cxn modelId="{AD84BCBB-44FD-4AC5-B80E-0E27A6B1170D}" type="presParOf" srcId="{453A1623-2A73-4B38-94D5-8CC93F200B24}" destId="{8649CE82-8F10-498D-B906-09BD29A02291}" srcOrd="1" destOrd="0" presId="urn:microsoft.com/office/officeart/2005/8/layout/hList7"/>
    <dgm:cxn modelId="{21B9AF95-50BF-4272-B9FC-F3484B8FC703}" type="presParOf" srcId="{453A1623-2A73-4B38-94D5-8CC93F200B24}" destId="{2C866B90-9E96-4C53-A5C3-E18B8D27BBB7}" srcOrd="2" destOrd="0" presId="urn:microsoft.com/office/officeart/2005/8/layout/hList7"/>
    <dgm:cxn modelId="{344363B4-D33C-4ECC-9A3E-0A210844BBD1}" type="presParOf" srcId="{453A1623-2A73-4B38-94D5-8CC93F200B24}" destId="{70B8740E-F7C4-4ABE-8430-C3D726E7550F}" srcOrd="3" destOrd="0" presId="urn:microsoft.com/office/officeart/2005/8/layout/hList7"/>
    <dgm:cxn modelId="{3862B452-9C18-4B0A-8F43-39E71FA6DEB1}" type="presParOf" srcId="{98BFAA36-FC18-40D8-91F0-82F7B6E6A035}" destId="{D11ED222-0C4B-4673-B27C-32A7B2C16165}" srcOrd="3" destOrd="0" presId="urn:microsoft.com/office/officeart/2005/8/layout/hList7"/>
    <dgm:cxn modelId="{83EA9F7F-1EC8-496D-90C7-3B0E4D9F6A0E}" type="presParOf" srcId="{98BFAA36-FC18-40D8-91F0-82F7B6E6A035}" destId="{EEA9EB01-BE6E-4221-A736-EC752DDF21E6}" srcOrd="4" destOrd="0" presId="urn:microsoft.com/office/officeart/2005/8/layout/hList7"/>
    <dgm:cxn modelId="{4ED4C8CE-B248-46F2-99FF-17A97B9409EF}" type="presParOf" srcId="{EEA9EB01-BE6E-4221-A736-EC752DDF21E6}" destId="{394CBE4D-BEBB-4EBD-8865-1035A6ED3B66}" srcOrd="0" destOrd="0" presId="urn:microsoft.com/office/officeart/2005/8/layout/hList7"/>
    <dgm:cxn modelId="{9D469048-91F7-45E6-B235-E63B5A2585B3}" type="presParOf" srcId="{EEA9EB01-BE6E-4221-A736-EC752DDF21E6}" destId="{2FADDB63-E684-4AB0-9F32-F8E9BD1B872A}" srcOrd="1" destOrd="0" presId="urn:microsoft.com/office/officeart/2005/8/layout/hList7"/>
    <dgm:cxn modelId="{89BD0764-D6EC-41B3-8994-97ED09765088}" type="presParOf" srcId="{EEA9EB01-BE6E-4221-A736-EC752DDF21E6}" destId="{7377EE28-17B5-41B7-BC71-7F485BD7104D}" srcOrd="2" destOrd="0" presId="urn:microsoft.com/office/officeart/2005/8/layout/hList7"/>
    <dgm:cxn modelId="{A77B3013-C1B1-43A4-91FF-2A3E90306C93}" type="presParOf" srcId="{EEA9EB01-BE6E-4221-A736-EC752DDF21E6}" destId="{A43B012E-C9E4-46CF-9D6D-2482384D97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4E36A-6433-479A-BF16-D7AC20E28C95}">
      <dsp:nvSpPr>
        <dsp:cNvPr id="0" name=""/>
        <dsp:cNvSpPr/>
      </dsp:nvSpPr>
      <dsp:spPr>
        <a:xfrm>
          <a:off x="-3752035" y="-576356"/>
          <a:ext cx="4472224" cy="447222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960F2-A5A1-49CC-B249-B997C09B4316}">
      <dsp:nvSpPr>
        <dsp:cNvPr id="0" name=""/>
        <dsp:cNvSpPr/>
      </dsp:nvSpPr>
      <dsp:spPr>
        <a:xfrm>
          <a:off x="377485" y="255204"/>
          <a:ext cx="3909909" cy="5106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3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高應大金融系畢</a:t>
          </a:r>
        </a:p>
      </dsp:txBody>
      <dsp:txXfrm>
        <a:off x="377485" y="255204"/>
        <a:ext cx="3909909" cy="510673"/>
      </dsp:txXfrm>
    </dsp:sp>
    <dsp:sp modelId="{7596044E-3639-48C5-BF55-6A18549A6779}">
      <dsp:nvSpPr>
        <dsp:cNvPr id="0" name=""/>
        <dsp:cNvSpPr/>
      </dsp:nvSpPr>
      <dsp:spPr>
        <a:xfrm>
          <a:off x="58314" y="191369"/>
          <a:ext cx="638342" cy="638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95849A-00E6-4DBA-9008-244222C53680}">
      <dsp:nvSpPr>
        <dsp:cNvPr id="0" name=""/>
        <dsp:cNvSpPr/>
      </dsp:nvSpPr>
      <dsp:spPr>
        <a:xfrm>
          <a:off x="670266" y="1021347"/>
          <a:ext cx="3617128" cy="5106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3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5</a:t>
          </a:r>
          <a:r>
            <a:rPr lang="zh-TW" altLang="en-US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年營業員生涯</a:t>
          </a:r>
          <a:endParaRPr lang="zh-TW" altLang="en-US" sz="18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70266" y="1021347"/>
        <a:ext cx="3617128" cy="510673"/>
      </dsp:txXfrm>
    </dsp:sp>
    <dsp:sp modelId="{456A7241-2B7D-4373-A4C7-5BEFE587B975}">
      <dsp:nvSpPr>
        <dsp:cNvPr id="0" name=""/>
        <dsp:cNvSpPr/>
      </dsp:nvSpPr>
      <dsp:spPr>
        <a:xfrm>
          <a:off x="351095" y="957513"/>
          <a:ext cx="638342" cy="638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13333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153069-34BC-40ED-8C18-0A8D86290E74}">
      <dsp:nvSpPr>
        <dsp:cNvPr id="0" name=""/>
        <dsp:cNvSpPr/>
      </dsp:nvSpPr>
      <dsp:spPr>
        <a:xfrm>
          <a:off x="670266" y="1787490"/>
          <a:ext cx="3617128" cy="5106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3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28</a:t>
          </a:r>
          <a:r>
            <a:rPr lang="zh-TW" altLang="en-US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歲營業櫃檯副理</a:t>
          </a:r>
          <a:endParaRPr lang="zh-TW" altLang="en-US" sz="18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70266" y="1787490"/>
        <a:ext cx="3617128" cy="510673"/>
      </dsp:txXfrm>
    </dsp:sp>
    <dsp:sp modelId="{7A76D34B-D702-4AF8-9B97-60EF1BA72BE3}">
      <dsp:nvSpPr>
        <dsp:cNvPr id="0" name=""/>
        <dsp:cNvSpPr/>
      </dsp:nvSpPr>
      <dsp:spPr>
        <a:xfrm>
          <a:off x="351095" y="1723656"/>
          <a:ext cx="638342" cy="638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26667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4EA936-D4E1-4862-948F-5DB980F86F02}">
      <dsp:nvSpPr>
        <dsp:cNvPr id="0" name=""/>
        <dsp:cNvSpPr/>
      </dsp:nvSpPr>
      <dsp:spPr>
        <a:xfrm>
          <a:off x="377485" y="2553634"/>
          <a:ext cx="3909909" cy="5106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34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30</a:t>
          </a:r>
          <a:r>
            <a:rPr lang="zh-TW" altLang="en-US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歲分公司經理</a:t>
          </a:r>
          <a:r>
            <a:rPr lang="zh-TW" altLang="en-US" sz="1800" kern="1200" dirty="0" smtClean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人</a:t>
          </a:r>
          <a:endParaRPr lang="zh-TW" altLang="en-US" sz="1800" kern="1200" dirty="0">
            <a:solidFill>
              <a:sysClr val="windowText" lastClr="00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77485" y="2553634"/>
        <a:ext cx="3909909" cy="510673"/>
      </dsp:txXfrm>
    </dsp:sp>
    <dsp:sp modelId="{9E0BEC74-EB92-42E5-BB97-64B9B3B2388F}">
      <dsp:nvSpPr>
        <dsp:cNvPr id="0" name=""/>
        <dsp:cNvSpPr/>
      </dsp:nvSpPr>
      <dsp:spPr>
        <a:xfrm>
          <a:off x="58314" y="2489799"/>
          <a:ext cx="638342" cy="63834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362831" y="214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61743" y="2140"/>
        <a:ext cx="4422021" cy="795647"/>
      </dsp:txXfrm>
    </dsp:sp>
    <dsp:sp modelId="{5BEB64CB-D935-4479-A665-2C2312F65E58}">
      <dsp:nvSpPr>
        <dsp:cNvPr id="0" name=""/>
        <dsp:cNvSpPr/>
      </dsp:nvSpPr>
      <dsp:spPr>
        <a:xfrm>
          <a:off x="965007" y="2140"/>
          <a:ext cx="795647" cy="7956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362831" y="1035295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561743" y="1035295"/>
        <a:ext cx="4422021" cy="795647"/>
      </dsp:txXfrm>
    </dsp:sp>
    <dsp:sp modelId="{7C863633-97EF-4ABA-BFD7-EB05CAA936F5}">
      <dsp:nvSpPr>
        <dsp:cNvPr id="0" name=""/>
        <dsp:cNvSpPr/>
      </dsp:nvSpPr>
      <dsp:spPr>
        <a:xfrm>
          <a:off x="965007" y="1035295"/>
          <a:ext cx="795647" cy="7956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362831" y="206845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561743" y="2068450"/>
        <a:ext cx="4422021" cy="795647"/>
      </dsp:txXfrm>
    </dsp:sp>
    <dsp:sp modelId="{2AAD89C6-D952-43B1-9EB2-CEBC13534377}">
      <dsp:nvSpPr>
        <dsp:cNvPr id="0" name=""/>
        <dsp:cNvSpPr/>
      </dsp:nvSpPr>
      <dsp:spPr>
        <a:xfrm>
          <a:off x="965007" y="2068450"/>
          <a:ext cx="795647" cy="7956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362831" y="3101604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561743" y="3101604"/>
        <a:ext cx="4422021" cy="795647"/>
      </dsp:txXfrm>
    </dsp:sp>
    <dsp:sp modelId="{31B1E8BC-D645-4204-A9A5-DFFE602ADE07}">
      <dsp:nvSpPr>
        <dsp:cNvPr id="0" name=""/>
        <dsp:cNvSpPr/>
      </dsp:nvSpPr>
      <dsp:spPr>
        <a:xfrm>
          <a:off x="965007" y="3101604"/>
          <a:ext cx="795647" cy="7956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362831" y="4134759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561743" y="4134759"/>
        <a:ext cx="4422021" cy="795647"/>
      </dsp:txXfrm>
    </dsp:sp>
    <dsp:sp modelId="{81CAE5D2-E813-47AB-A276-F9A520D8C2AD}">
      <dsp:nvSpPr>
        <dsp:cNvPr id="0" name=""/>
        <dsp:cNvSpPr/>
      </dsp:nvSpPr>
      <dsp:spPr>
        <a:xfrm>
          <a:off x="965007" y="4134759"/>
          <a:ext cx="795647" cy="79564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sp:txBody>
      <dsp:txXfrm>
        <a:off x="6819672" y="1414081"/>
        <a:ext cx="1381447" cy="1636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E818-1AA0-41E7-A563-FBC165A49F2C}">
      <dsp:nvSpPr>
        <dsp:cNvPr id="0" name=""/>
        <dsp:cNvSpPr/>
      </dsp:nvSpPr>
      <dsp:spPr>
        <a:xfrm>
          <a:off x="307029" y="864098"/>
          <a:ext cx="1885085" cy="1087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暑期</a:t>
          </a:r>
          <a:endParaRPr lang="zh-TW" altLang="en-US" sz="2400" kern="1200" dirty="0"/>
        </a:p>
      </dsp:txBody>
      <dsp:txXfrm>
        <a:off x="338881" y="895950"/>
        <a:ext cx="1821381" cy="1023820"/>
      </dsp:txXfrm>
    </dsp:sp>
    <dsp:sp modelId="{844B48A3-87E1-406A-98FF-67666D3FB24E}">
      <dsp:nvSpPr>
        <dsp:cNvPr id="0" name=""/>
        <dsp:cNvSpPr/>
      </dsp:nvSpPr>
      <dsp:spPr>
        <a:xfrm rot="96856">
          <a:off x="2191965" y="1388828"/>
          <a:ext cx="755823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755823" y="29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50981" y="1399611"/>
        <a:ext cx="37791" cy="37791"/>
      </dsp:txXfrm>
    </dsp:sp>
    <dsp:sp modelId="{9491CE24-5A56-4423-B0A8-15D0B6AC6750}">
      <dsp:nvSpPr>
        <dsp:cNvPr id="0" name=""/>
        <dsp:cNvSpPr/>
      </dsp:nvSpPr>
      <dsp:spPr>
        <a:xfrm>
          <a:off x="2947639" y="828093"/>
          <a:ext cx="1885085" cy="120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7-8</a:t>
          </a:r>
          <a:r>
            <a:rPr lang="zh-TW" altLang="en-US" sz="2200" kern="1200" dirty="0" smtClean="0"/>
            <a:t>月課程培訓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實習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2982848" y="863302"/>
        <a:ext cx="1814667" cy="1131701"/>
      </dsp:txXfrm>
    </dsp:sp>
    <dsp:sp modelId="{2E46D5D1-F8B1-4F4A-B065-AFBF13C3A2E4}">
      <dsp:nvSpPr>
        <dsp:cNvPr id="0" name=""/>
        <dsp:cNvSpPr/>
      </dsp:nvSpPr>
      <dsp:spPr>
        <a:xfrm rot="18867376">
          <a:off x="4671426" y="1015233"/>
          <a:ext cx="1076631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76631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2826" y="1017995"/>
        <a:ext cx="53831" cy="53831"/>
      </dsp:txXfrm>
    </dsp:sp>
    <dsp:sp modelId="{E61C14FF-A545-4361-B6C3-5F1F9BFE2DB6}">
      <dsp:nvSpPr>
        <dsp:cNvPr id="0" name=""/>
        <dsp:cNvSpPr/>
      </dsp:nvSpPr>
      <dsp:spPr>
        <a:xfrm>
          <a:off x="5586759" y="1407"/>
          <a:ext cx="2201780" cy="1318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大四上開始全年 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625377" y="40025"/>
        <a:ext cx="2124544" cy="1241287"/>
      </dsp:txXfrm>
    </dsp:sp>
    <dsp:sp modelId="{6840CABE-B074-4051-A58A-8FBA686FAFD6}">
      <dsp:nvSpPr>
        <dsp:cNvPr id="0" name=""/>
        <dsp:cNvSpPr/>
      </dsp:nvSpPr>
      <dsp:spPr>
        <a:xfrm rot="2644218">
          <a:off x="4685004" y="1764451"/>
          <a:ext cx="1049475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49475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3505" y="1767892"/>
        <a:ext cx="52473" cy="52473"/>
      </dsp:txXfrm>
    </dsp:sp>
    <dsp:sp modelId="{4C3E8F60-FF10-4152-9D23-11E84CFBA2F1}">
      <dsp:nvSpPr>
        <dsp:cNvPr id="0" name=""/>
        <dsp:cNvSpPr/>
      </dsp:nvSpPr>
      <dsp:spPr>
        <a:xfrm>
          <a:off x="5586759" y="1461312"/>
          <a:ext cx="2201780" cy="1395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大四下開始就業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627634" y="1502187"/>
        <a:ext cx="2120030" cy="1313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BD54-FD6B-4618-B94E-42E5AF7744B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727" y="1810385"/>
        <a:ext cx="2688282" cy="1810385"/>
      </dsp:txXfrm>
    </dsp:sp>
    <dsp:sp modelId="{CF1086F1-8C1D-40A6-8CAF-05EAA4871306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0965-7947-4653-B126-91D68079D29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sp:txBody>
      <dsp:txXfrm>
        <a:off x="2770658" y="1810385"/>
        <a:ext cx="2688282" cy="1810385"/>
      </dsp:txXfrm>
    </dsp:sp>
    <dsp:sp modelId="{70B8740E-F7C4-4ABE-8430-C3D726E7550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1904"/>
            <a:satOff val="-1364"/>
            <a:lumOff val="5595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BE4D-BEBB-4EBD-8865-1035A6ED3B66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sp:txBody>
      <dsp:txXfrm>
        <a:off x="5539589" y="1810385"/>
        <a:ext cx="2688282" cy="1810385"/>
      </dsp:txXfrm>
    </dsp:sp>
    <dsp:sp modelId="{A43B012E-C9E4-46CF-9D6D-2482384D97FB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E2F6A-0B21-4607-B407-1FB2AAF8156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DC23-723B-4FB5-8769-F51A12D47A4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83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3E53-17C6-4B71-914C-9C841AA7FEB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41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1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03CF-DBA9-4FF4-B412-0145071288B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9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D4D5-D6D3-47CB-8BE4-4A5D00EDF2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2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E1FF-28DD-4BB4-8EC4-B35809DD3A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0AF6756-B7D2-43C8-9563-B6002C83088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9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4627-DFC9-46F2-BB7C-BE1088FFB35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5F80-6890-41C5-B492-56F25C09A53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9713-B31C-49A9-A726-7496F1874D0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58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13A1-912D-4F01-8DA8-4DADC821E18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0040-7FC6-4BF7-95E2-FBEB717F765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3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163513" y="617538"/>
            <a:ext cx="8369300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3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962D-9749-4F06-A2A4-A4540A83C4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0DEE4-9986-41E1-B12C-637B07FF4BD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9" descr="頁首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692150"/>
            <a:ext cx="8785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頁尾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6178555"/>
            <a:ext cx="84248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17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531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8" indent="-22858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5" indent="-22858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群益金鼎證券  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產學合作實習方案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5819B1F-B048-4EB4-BE23-F09C30A57E16}"/>
              </a:ext>
            </a:extLst>
          </p:cNvPr>
          <p:cNvSpPr txBox="1"/>
          <p:nvPr/>
        </p:nvSpPr>
        <p:spPr>
          <a:xfrm>
            <a:off x="15933" y="4523967"/>
            <a:ext cx="911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崇德分公司    王翔 經理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5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sp>
        <p:nvSpPr>
          <p:cNvPr id="148" name="Freeform 46"/>
          <p:cNvSpPr>
            <a:spLocks noChangeAspect="1"/>
          </p:cNvSpPr>
          <p:nvPr/>
        </p:nvSpPr>
        <p:spPr bwMode="auto">
          <a:xfrm>
            <a:off x="8270290" y="2538403"/>
            <a:ext cx="46126" cy="48487"/>
          </a:xfrm>
          <a:custGeom>
            <a:avLst/>
            <a:gdLst>
              <a:gd name="T0" fmla="*/ 2 w 56"/>
              <a:gd name="T1" fmla="*/ 3 h 50"/>
              <a:gd name="T2" fmla="*/ 5 w 56"/>
              <a:gd name="T3" fmla="*/ 5 h 50"/>
              <a:gd name="T4" fmla="*/ 10 w 56"/>
              <a:gd name="T5" fmla="*/ 5 h 50"/>
              <a:gd name="T6" fmla="*/ 14 w 56"/>
              <a:gd name="T7" fmla="*/ 8 h 50"/>
              <a:gd name="T8" fmla="*/ 19 w 56"/>
              <a:gd name="T9" fmla="*/ 8 h 50"/>
              <a:gd name="T10" fmla="*/ 24 w 56"/>
              <a:gd name="T11" fmla="*/ 10 h 50"/>
              <a:gd name="T12" fmla="*/ 31 w 56"/>
              <a:gd name="T13" fmla="*/ 8 h 50"/>
              <a:gd name="T14" fmla="*/ 36 w 56"/>
              <a:gd name="T15" fmla="*/ 8 h 50"/>
              <a:gd name="T16" fmla="*/ 38 w 56"/>
              <a:gd name="T17" fmla="*/ 10 h 50"/>
              <a:gd name="T18" fmla="*/ 44 w 56"/>
              <a:gd name="T19" fmla="*/ 19 h 50"/>
              <a:gd name="T20" fmla="*/ 54 w 56"/>
              <a:gd name="T21" fmla="*/ 34 h 50"/>
              <a:gd name="T22" fmla="*/ 54 w 56"/>
              <a:gd name="T23" fmla="*/ 38 h 50"/>
              <a:gd name="T24" fmla="*/ 56 w 56"/>
              <a:gd name="T25" fmla="*/ 46 h 50"/>
              <a:gd name="T26" fmla="*/ 51 w 56"/>
              <a:gd name="T27" fmla="*/ 50 h 50"/>
              <a:gd name="T28" fmla="*/ 46 w 56"/>
              <a:gd name="T29" fmla="*/ 48 h 50"/>
              <a:gd name="T30" fmla="*/ 46 w 56"/>
              <a:gd name="T31" fmla="*/ 41 h 50"/>
              <a:gd name="T32" fmla="*/ 44 w 56"/>
              <a:gd name="T33" fmla="*/ 34 h 50"/>
              <a:gd name="T34" fmla="*/ 42 w 56"/>
              <a:gd name="T35" fmla="*/ 29 h 50"/>
              <a:gd name="T36" fmla="*/ 33 w 56"/>
              <a:gd name="T37" fmla="*/ 24 h 50"/>
              <a:gd name="T38" fmla="*/ 24 w 56"/>
              <a:gd name="T39" fmla="*/ 17 h 50"/>
              <a:gd name="T40" fmla="*/ 17 w 56"/>
              <a:gd name="T41" fmla="*/ 15 h 50"/>
              <a:gd name="T42" fmla="*/ 7 w 56"/>
              <a:gd name="T43" fmla="*/ 10 h 50"/>
              <a:gd name="T44" fmla="*/ 0 w 56"/>
              <a:gd name="T45" fmla="*/ 5 h 50"/>
              <a:gd name="T46" fmla="*/ 0 w 56"/>
              <a:gd name="T47" fmla="*/ 0 h 50"/>
              <a:gd name="T48" fmla="*/ 2 w 56"/>
              <a:gd name="T49" fmla="*/ 3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50"/>
              <a:gd name="T77" fmla="*/ 56 w 56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>
                  <a:alpha val="10001"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Freeform 89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Oval 548"/>
          <p:cNvSpPr>
            <a:spLocks noChangeAspect="1" noChangeArrowheads="1"/>
          </p:cNvSpPr>
          <p:nvPr/>
        </p:nvSpPr>
        <p:spPr bwMode="auto">
          <a:xfrm>
            <a:off x="2897512" y="1378456"/>
            <a:ext cx="3982177" cy="4238843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Freeform 524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Freeform 525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Freeform 42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Freeform 43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Freeform 44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Freeform 45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Freeform 47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Freeform 48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Freeform 49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Freeform 50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Freeform 51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Freeform 52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Freeform 522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Freeform 523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Freeform 57"/>
          <p:cNvSpPr>
            <a:spLocks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9" y="68"/>
              </a:cxn>
              <a:cxn ang="0">
                <a:pos x="69" y="49"/>
              </a:cxn>
              <a:cxn ang="0">
                <a:pos x="59" y="40"/>
              </a:cxn>
              <a:cxn ang="0">
                <a:pos x="59" y="21"/>
              </a:cxn>
              <a:cxn ang="0">
                <a:pos x="49" y="0"/>
              </a:cxn>
              <a:cxn ang="0">
                <a:pos x="9" y="21"/>
              </a:cxn>
              <a:cxn ang="0">
                <a:pos x="0" y="68"/>
              </a:cxn>
            </a:cxnLst>
            <a:rect l="0" t="0" r="r" b="b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Freeform 58"/>
          <p:cNvSpPr>
            <a:spLocks noChangeAspect="1"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>
              <a:gd name="T0" fmla="*/ 0 w 69"/>
              <a:gd name="T1" fmla="*/ 24 h 68"/>
              <a:gd name="T2" fmla="*/ 21 w 69"/>
              <a:gd name="T3" fmla="*/ 24 h 68"/>
              <a:gd name="T4" fmla="*/ 24 w 69"/>
              <a:gd name="T5" fmla="*/ 17 h 68"/>
              <a:gd name="T6" fmla="*/ 21 w 69"/>
              <a:gd name="T7" fmla="*/ 14 h 68"/>
              <a:gd name="T8" fmla="*/ 21 w 69"/>
              <a:gd name="T9" fmla="*/ 7 h 68"/>
              <a:gd name="T10" fmla="*/ 17 w 69"/>
              <a:gd name="T11" fmla="*/ 0 h 68"/>
              <a:gd name="T12" fmla="*/ 3 w 69"/>
              <a:gd name="T13" fmla="*/ 7 h 68"/>
              <a:gd name="T14" fmla="*/ 0 w 69"/>
              <a:gd name="T15" fmla="*/ 24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8"/>
              <a:gd name="T26" fmla="*/ 69 w 6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Freeform 60"/>
          <p:cNvSpPr>
            <a:spLocks noChangeAspect="1"/>
          </p:cNvSpPr>
          <p:nvPr/>
        </p:nvSpPr>
        <p:spPr bwMode="auto">
          <a:xfrm>
            <a:off x="4236863" y="3392512"/>
            <a:ext cx="146919" cy="78324"/>
          </a:xfrm>
          <a:custGeom>
            <a:avLst/>
            <a:gdLst>
              <a:gd name="T0" fmla="*/ 67 w 220"/>
              <a:gd name="T1" fmla="*/ 10 h 107"/>
              <a:gd name="T2" fmla="*/ 63 w 220"/>
              <a:gd name="T3" fmla="*/ 7 h 107"/>
              <a:gd name="T4" fmla="*/ 39 w 220"/>
              <a:gd name="T5" fmla="*/ 3 h 107"/>
              <a:gd name="T6" fmla="*/ 35 w 220"/>
              <a:gd name="T7" fmla="*/ 0 h 107"/>
              <a:gd name="T8" fmla="*/ 28 w 220"/>
              <a:gd name="T9" fmla="*/ 0 h 107"/>
              <a:gd name="T10" fmla="*/ 21 w 220"/>
              <a:gd name="T11" fmla="*/ 0 h 107"/>
              <a:gd name="T12" fmla="*/ 4 w 220"/>
              <a:gd name="T13" fmla="*/ 20 h 107"/>
              <a:gd name="T14" fmla="*/ 0 w 220"/>
              <a:gd name="T15" fmla="*/ 27 h 107"/>
              <a:gd name="T16" fmla="*/ 4 w 220"/>
              <a:gd name="T17" fmla="*/ 34 h 107"/>
              <a:gd name="T18" fmla="*/ 10 w 220"/>
              <a:gd name="T19" fmla="*/ 34 h 107"/>
              <a:gd name="T20" fmla="*/ 21 w 220"/>
              <a:gd name="T21" fmla="*/ 37 h 107"/>
              <a:gd name="T22" fmla="*/ 39 w 220"/>
              <a:gd name="T23" fmla="*/ 34 h 107"/>
              <a:gd name="T24" fmla="*/ 53 w 220"/>
              <a:gd name="T25" fmla="*/ 34 h 107"/>
              <a:gd name="T26" fmla="*/ 67 w 220"/>
              <a:gd name="T27" fmla="*/ 34 h 107"/>
              <a:gd name="T28" fmla="*/ 74 w 220"/>
              <a:gd name="T29" fmla="*/ 34 h 107"/>
              <a:gd name="T30" fmla="*/ 77 w 220"/>
              <a:gd name="T31" fmla="*/ 24 h 107"/>
              <a:gd name="T32" fmla="*/ 74 w 220"/>
              <a:gd name="T33" fmla="*/ 20 h 107"/>
              <a:gd name="T34" fmla="*/ 67 w 220"/>
              <a:gd name="T35" fmla="*/ 17 h 107"/>
              <a:gd name="T36" fmla="*/ 67 w 220"/>
              <a:gd name="T37" fmla="*/ 1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07"/>
              <a:gd name="T59" fmla="*/ 220 w 220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07">
                <a:moveTo>
                  <a:pt x="190" y="30"/>
                </a:moveTo>
                <a:lnTo>
                  <a:pt x="180" y="20"/>
                </a:lnTo>
                <a:lnTo>
                  <a:pt x="110" y="9"/>
                </a:lnTo>
                <a:lnTo>
                  <a:pt x="100" y="0"/>
                </a:lnTo>
                <a:lnTo>
                  <a:pt x="80" y="0"/>
                </a:lnTo>
                <a:lnTo>
                  <a:pt x="60" y="0"/>
                </a:lnTo>
                <a:lnTo>
                  <a:pt x="10" y="58"/>
                </a:lnTo>
                <a:lnTo>
                  <a:pt x="0" y="77"/>
                </a:lnTo>
                <a:lnTo>
                  <a:pt x="10" y="97"/>
                </a:lnTo>
                <a:lnTo>
                  <a:pt x="30" y="97"/>
                </a:lnTo>
                <a:lnTo>
                  <a:pt x="60" y="107"/>
                </a:lnTo>
                <a:lnTo>
                  <a:pt x="110" y="97"/>
                </a:lnTo>
                <a:lnTo>
                  <a:pt x="150" y="97"/>
                </a:lnTo>
                <a:lnTo>
                  <a:pt x="190" y="97"/>
                </a:lnTo>
                <a:lnTo>
                  <a:pt x="210" y="97"/>
                </a:lnTo>
                <a:lnTo>
                  <a:pt x="220" y="68"/>
                </a:lnTo>
                <a:lnTo>
                  <a:pt x="210" y="58"/>
                </a:lnTo>
                <a:lnTo>
                  <a:pt x="190" y="49"/>
                </a:lnTo>
                <a:lnTo>
                  <a:pt x="190" y="30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Freeform 73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Freeform 75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Freeform 76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Freeform 77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Freeform 78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Freeform 79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Freeform 80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Freeform 83"/>
          <p:cNvSpPr>
            <a:spLocks/>
          </p:cNvSpPr>
          <p:nvPr/>
        </p:nvSpPr>
        <p:spPr bwMode="auto">
          <a:xfrm>
            <a:off x="5104707" y="3793459"/>
            <a:ext cx="100793" cy="8205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98"/>
              </a:cxn>
              <a:cxn ang="0">
                <a:pos x="41" y="117"/>
              </a:cxn>
              <a:cxn ang="0">
                <a:pos x="71" y="117"/>
              </a:cxn>
              <a:cxn ang="0">
                <a:pos x="100" y="98"/>
              </a:cxn>
              <a:cxn ang="0">
                <a:pos x="121" y="78"/>
              </a:cxn>
              <a:cxn ang="0">
                <a:pos x="130" y="49"/>
              </a:cxn>
              <a:cxn ang="0">
                <a:pos x="151" y="19"/>
              </a:cxn>
              <a:cxn ang="0">
                <a:pos x="151" y="0"/>
              </a:cxn>
              <a:cxn ang="0">
                <a:pos x="61" y="10"/>
              </a:cxn>
              <a:cxn ang="0">
                <a:pos x="0" y="49"/>
              </a:cxn>
            </a:cxnLst>
            <a:rect l="0" t="0" r="r" b="b"/>
            <a:pathLst>
              <a:path w="151" h="117">
                <a:moveTo>
                  <a:pt x="0" y="49"/>
                </a:moveTo>
                <a:lnTo>
                  <a:pt x="11" y="98"/>
                </a:lnTo>
                <a:lnTo>
                  <a:pt x="41" y="117"/>
                </a:lnTo>
                <a:lnTo>
                  <a:pt x="71" y="117"/>
                </a:lnTo>
                <a:lnTo>
                  <a:pt x="100" y="98"/>
                </a:lnTo>
                <a:lnTo>
                  <a:pt x="121" y="78"/>
                </a:lnTo>
                <a:lnTo>
                  <a:pt x="130" y="49"/>
                </a:lnTo>
                <a:lnTo>
                  <a:pt x="151" y="19"/>
                </a:lnTo>
                <a:lnTo>
                  <a:pt x="151" y="0"/>
                </a:lnTo>
                <a:lnTo>
                  <a:pt x="61" y="10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Freeform 94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Freeform 95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Freeform 96"/>
          <p:cNvSpPr>
            <a:spLocks/>
          </p:cNvSpPr>
          <p:nvPr/>
        </p:nvSpPr>
        <p:spPr bwMode="auto">
          <a:xfrm>
            <a:off x="5425878" y="5078352"/>
            <a:ext cx="338254" cy="522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0" y="58"/>
              </a:cxn>
              <a:cxn ang="0">
                <a:pos x="80" y="67"/>
              </a:cxn>
              <a:cxn ang="0">
                <a:pos x="229" y="39"/>
              </a:cxn>
              <a:cxn ang="0">
                <a:pos x="260" y="48"/>
              </a:cxn>
              <a:cxn ang="0">
                <a:pos x="329" y="48"/>
              </a:cxn>
              <a:cxn ang="0">
                <a:pos x="359" y="48"/>
              </a:cxn>
              <a:cxn ang="0">
                <a:pos x="389" y="48"/>
              </a:cxn>
              <a:cxn ang="0">
                <a:pos x="499" y="20"/>
              </a:cxn>
              <a:cxn ang="0">
                <a:pos x="459" y="9"/>
              </a:cxn>
              <a:cxn ang="0">
                <a:pos x="420" y="39"/>
              </a:cxn>
              <a:cxn ang="0">
                <a:pos x="389" y="20"/>
              </a:cxn>
              <a:cxn ang="0">
                <a:pos x="359" y="29"/>
              </a:cxn>
              <a:cxn ang="0">
                <a:pos x="299" y="9"/>
              </a:cxn>
              <a:cxn ang="0">
                <a:pos x="229" y="29"/>
              </a:cxn>
              <a:cxn ang="0">
                <a:pos x="199" y="9"/>
              </a:cxn>
              <a:cxn ang="0">
                <a:pos x="160" y="9"/>
              </a:cxn>
              <a:cxn ang="0">
                <a:pos x="120" y="0"/>
              </a:cxn>
              <a:cxn ang="0">
                <a:pos x="130" y="29"/>
              </a:cxn>
              <a:cxn ang="0">
                <a:pos x="70" y="20"/>
              </a:cxn>
              <a:cxn ang="0">
                <a:pos x="30" y="9"/>
              </a:cxn>
              <a:cxn ang="0">
                <a:pos x="10" y="20"/>
              </a:cxn>
              <a:cxn ang="0">
                <a:pos x="0" y="58"/>
              </a:cxn>
            </a:cxnLst>
            <a:rect l="0" t="0" r="r" b="b"/>
            <a:pathLst>
              <a:path w="499" h="67">
                <a:moveTo>
                  <a:pt x="0" y="58"/>
                </a:moveTo>
                <a:lnTo>
                  <a:pt x="30" y="58"/>
                </a:lnTo>
                <a:lnTo>
                  <a:pt x="80" y="67"/>
                </a:lnTo>
                <a:lnTo>
                  <a:pt x="229" y="39"/>
                </a:lnTo>
                <a:lnTo>
                  <a:pt x="260" y="48"/>
                </a:lnTo>
                <a:lnTo>
                  <a:pt x="329" y="48"/>
                </a:lnTo>
                <a:lnTo>
                  <a:pt x="359" y="48"/>
                </a:lnTo>
                <a:lnTo>
                  <a:pt x="389" y="48"/>
                </a:lnTo>
                <a:lnTo>
                  <a:pt x="499" y="20"/>
                </a:lnTo>
                <a:lnTo>
                  <a:pt x="459" y="9"/>
                </a:lnTo>
                <a:lnTo>
                  <a:pt x="420" y="39"/>
                </a:lnTo>
                <a:lnTo>
                  <a:pt x="389" y="20"/>
                </a:lnTo>
                <a:lnTo>
                  <a:pt x="359" y="29"/>
                </a:lnTo>
                <a:lnTo>
                  <a:pt x="299" y="9"/>
                </a:lnTo>
                <a:lnTo>
                  <a:pt x="229" y="29"/>
                </a:lnTo>
                <a:lnTo>
                  <a:pt x="199" y="9"/>
                </a:lnTo>
                <a:lnTo>
                  <a:pt x="160" y="9"/>
                </a:lnTo>
                <a:lnTo>
                  <a:pt x="120" y="0"/>
                </a:lnTo>
                <a:lnTo>
                  <a:pt x="130" y="29"/>
                </a:lnTo>
                <a:lnTo>
                  <a:pt x="70" y="20"/>
                </a:lnTo>
                <a:lnTo>
                  <a:pt x="30" y="9"/>
                </a:lnTo>
                <a:lnTo>
                  <a:pt x="10" y="20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Freeform 98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Freeform 100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Freeform 101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Freeform 102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Freeform 103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Freeform 104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  <a:cxn ang="0">
                <a:pos x="0" y="59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  <a:lnTo>
                  <a:pt x="0" y="5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Freeform 105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Freeform 106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  <a:cxn ang="0">
                <a:pos x="19" y="6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  <a:lnTo>
                  <a:pt x="19" y="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Freeform 107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Freeform 108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  <a:cxn ang="0">
                <a:pos x="80" y="0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  <a:lnTo>
                  <a:pt x="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Freeform 109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Freeform 110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Freeform 111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Freeform 112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Freeform 113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Freeform 114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Freeform 115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Freeform 116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Freeform 117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Freeform 120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Freeform 121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Freeform 122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Freeform 123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Freeform 124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Freeform 125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Freeform 126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Freeform 127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Freeform 128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Freeform 129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Freeform 130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Freeform 131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Freeform 134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Freeform 135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Freeform 136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Freeform 137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Freeform 138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Freeform 139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Freeform 140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Freeform 141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5683840" y="4265270"/>
            <a:ext cx="208419" cy="195811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" y="194"/>
              </a:cxn>
              <a:cxn ang="0">
                <a:pos x="40" y="137"/>
              </a:cxn>
              <a:cxn ang="0">
                <a:pos x="60" y="137"/>
              </a:cxn>
              <a:cxn ang="0">
                <a:pos x="70" y="156"/>
              </a:cxn>
              <a:cxn ang="0">
                <a:pos x="90" y="156"/>
              </a:cxn>
              <a:cxn ang="0">
                <a:pos x="110" y="137"/>
              </a:cxn>
              <a:cxn ang="0">
                <a:pos x="140" y="146"/>
              </a:cxn>
              <a:cxn ang="0">
                <a:pos x="150" y="156"/>
              </a:cxn>
              <a:cxn ang="0">
                <a:pos x="140" y="175"/>
              </a:cxn>
              <a:cxn ang="0">
                <a:pos x="140" y="214"/>
              </a:cxn>
              <a:cxn ang="0">
                <a:pos x="190" y="252"/>
              </a:cxn>
              <a:cxn ang="0">
                <a:pos x="209" y="252"/>
              </a:cxn>
              <a:cxn ang="0">
                <a:pos x="230" y="272"/>
              </a:cxn>
              <a:cxn ang="0">
                <a:pos x="250" y="243"/>
              </a:cxn>
              <a:cxn ang="0">
                <a:pos x="230" y="194"/>
              </a:cxn>
              <a:cxn ang="0">
                <a:pos x="230" y="175"/>
              </a:cxn>
              <a:cxn ang="0">
                <a:pos x="250" y="156"/>
              </a:cxn>
              <a:cxn ang="0">
                <a:pos x="270" y="184"/>
              </a:cxn>
              <a:cxn ang="0">
                <a:pos x="280" y="224"/>
              </a:cxn>
              <a:cxn ang="0">
                <a:pos x="309" y="165"/>
              </a:cxn>
              <a:cxn ang="0">
                <a:pos x="309" y="137"/>
              </a:cxn>
              <a:cxn ang="0">
                <a:pos x="290" y="98"/>
              </a:cxn>
              <a:cxn ang="0">
                <a:pos x="290" y="59"/>
              </a:cxn>
              <a:cxn ang="0">
                <a:pos x="270" y="30"/>
              </a:cxn>
              <a:cxn ang="0">
                <a:pos x="230" y="0"/>
              </a:cxn>
              <a:cxn ang="0">
                <a:pos x="230" y="49"/>
              </a:cxn>
              <a:cxn ang="0">
                <a:pos x="209" y="59"/>
              </a:cxn>
              <a:cxn ang="0">
                <a:pos x="190" y="49"/>
              </a:cxn>
              <a:cxn ang="0">
                <a:pos x="180" y="88"/>
              </a:cxn>
              <a:cxn ang="0">
                <a:pos x="150" y="88"/>
              </a:cxn>
              <a:cxn ang="0">
                <a:pos x="130" y="107"/>
              </a:cxn>
              <a:cxn ang="0">
                <a:pos x="120" y="88"/>
              </a:cxn>
              <a:cxn ang="0">
                <a:pos x="110" y="68"/>
              </a:cxn>
              <a:cxn ang="0">
                <a:pos x="81" y="88"/>
              </a:cxn>
              <a:cxn ang="0">
                <a:pos x="60" y="107"/>
              </a:cxn>
              <a:cxn ang="0">
                <a:pos x="31" y="117"/>
              </a:cxn>
              <a:cxn ang="0">
                <a:pos x="10" y="137"/>
              </a:cxn>
              <a:cxn ang="0">
                <a:pos x="0" y="165"/>
              </a:cxn>
            </a:cxnLst>
            <a:rect l="0" t="0" r="r" b="b"/>
            <a:pathLst>
              <a:path w="309" h="272">
                <a:moveTo>
                  <a:pt x="0" y="165"/>
                </a:moveTo>
                <a:lnTo>
                  <a:pt x="10" y="194"/>
                </a:lnTo>
                <a:lnTo>
                  <a:pt x="40" y="137"/>
                </a:lnTo>
                <a:lnTo>
                  <a:pt x="60" y="137"/>
                </a:lnTo>
                <a:lnTo>
                  <a:pt x="70" y="156"/>
                </a:lnTo>
                <a:lnTo>
                  <a:pt x="90" y="156"/>
                </a:lnTo>
                <a:lnTo>
                  <a:pt x="110" y="137"/>
                </a:lnTo>
                <a:lnTo>
                  <a:pt x="140" y="146"/>
                </a:lnTo>
                <a:lnTo>
                  <a:pt x="150" y="156"/>
                </a:lnTo>
                <a:lnTo>
                  <a:pt x="140" y="175"/>
                </a:lnTo>
                <a:lnTo>
                  <a:pt x="140" y="214"/>
                </a:lnTo>
                <a:lnTo>
                  <a:pt x="190" y="252"/>
                </a:lnTo>
                <a:lnTo>
                  <a:pt x="209" y="252"/>
                </a:lnTo>
                <a:lnTo>
                  <a:pt x="230" y="272"/>
                </a:lnTo>
                <a:lnTo>
                  <a:pt x="250" y="243"/>
                </a:lnTo>
                <a:lnTo>
                  <a:pt x="230" y="194"/>
                </a:lnTo>
                <a:lnTo>
                  <a:pt x="230" y="175"/>
                </a:lnTo>
                <a:lnTo>
                  <a:pt x="250" y="156"/>
                </a:lnTo>
                <a:lnTo>
                  <a:pt x="270" y="184"/>
                </a:lnTo>
                <a:lnTo>
                  <a:pt x="280" y="224"/>
                </a:lnTo>
                <a:lnTo>
                  <a:pt x="309" y="165"/>
                </a:lnTo>
                <a:lnTo>
                  <a:pt x="309" y="137"/>
                </a:lnTo>
                <a:lnTo>
                  <a:pt x="290" y="98"/>
                </a:lnTo>
                <a:lnTo>
                  <a:pt x="290" y="59"/>
                </a:lnTo>
                <a:lnTo>
                  <a:pt x="270" y="30"/>
                </a:lnTo>
                <a:lnTo>
                  <a:pt x="230" y="0"/>
                </a:lnTo>
                <a:lnTo>
                  <a:pt x="230" y="49"/>
                </a:lnTo>
                <a:lnTo>
                  <a:pt x="209" y="59"/>
                </a:lnTo>
                <a:lnTo>
                  <a:pt x="190" y="49"/>
                </a:lnTo>
                <a:lnTo>
                  <a:pt x="180" y="88"/>
                </a:lnTo>
                <a:lnTo>
                  <a:pt x="150" y="88"/>
                </a:lnTo>
                <a:lnTo>
                  <a:pt x="130" y="107"/>
                </a:lnTo>
                <a:lnTo>
                  <a:pt x="120" y="88"/>
                </a:lnTo>
                <a:lnTo>
                  <a:pt x="110" y="68"/>
                </a:lnTo>
                <a:lnTo>
                  <a:pt x="81" y="88"/>
                </a:lnTo>
                <a:lnTo>
                  <a:pt x="60" y="107"/>
                </a:lnTo>
                <a:lnTo>
                  <a:pt x="31" y="117"/>
                </a:lnTo>
                <a:lnTo>
                  <a:pt x="10" y="137"/>
                </a:lnTo>
                <a:lnTo>
                  <a:pt x="0" y="16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Freeform 148"/>
          <p:cNvSpPr>
            <a:spLocks/>
          </p:cNvSpPr>
          <p:nvPr/>
        </p:nvSpPr>
        <p:spPr bwMode="auto">
          <a:xfrm>
            <a:off x="7226485" y="4837784"/>
            <a:ext cx="23917" cy="48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8"/>
              </a:cxn>
              <a:cxn ang="0">
                <a:pos x="31" y="67"/>
              </a:cxn>
              <a:cxn ang="0">
                <a:pos x="0" y="0"/>
              </a:cxn>
            </a:cxnLst>
            <a:rect l="0" t="0" r="r" b="b"/>
            <a:pathLst>
              <a:path w="31" h="67">
                <a:moveTo>
                  <a:pt x="0" y="0"/>
                </a:moveTo>
                <a:lnTo>
                  <a:pt x="11" y="28"/>
                </a:lnTo>
                <a:lnTo>
                  <a:pt x="31" y="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Freeform 150"/>
          <p:cNvSpPr>
            <a:spLocks/>
          </p:cNvSpPr>
          <p:nvPr/>
        </p:nvSpPr>
        <p:spPr bwMode="auto">
          <a:xfrm>
            <a:off x="7226485" y="4837784"/>
            <a:ext cx="23917" cy="14919"/>
          </a:xfrm>
          <a:custGeom>
            <a:avLst/>
            <a:gdLst/>
            <a:ahLst/>
            <a:cxnLst>
              <a:cxn ang="0">
                <a:pos x="31" y="19"/>
              </a:cxn>
              <a:cxn ang="0">
                <a:pos x="20" y="0"/>
              </a:cxn>
              <a:cxn ang="0">
                <a:pos x="0" y="0"/>
              </a:cxn>
              <a:cxn ang="0">
                <a:pos x="31" y="19"/>
              </a:cxn>
            </a:cxnLst>
            <a:rect l="0" t="0" r="r" b="b"/>
            <a:pathLst>
              <a:path w="31" h="19">
                <a:moveTo>
                  <a:pt x="31" y="19"/>
                </a:moveTo>
                <a:lnTo>
                  <a:pt x="20" y="0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Freeform 158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Freeform 159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8" name="Freeform 170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9" name="Freeform 171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" name="Freeform 400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Freeform 401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Freeform 520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Freeform 521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Freeform 398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5" name="Freeform 399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" name="AutoShape 26"/>
          <p:cNvSpPr>
            <a:spLocks noChangeArrowheads="1"/>
          </p:cNvSpPr>
          <p:nvPr/>
        </p:nvSpPr>
        <p:spPr bwMode="auto">
          <a:xfrm rot="5400000">
            <a:off x="758401" y="3204387"/>
            <a:ext cx="3893842" cy="697009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2242952" y="2713152"/>
            <a:ext cx="753385" cy="16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</a:t>
            </a:r>
            <a:endParaRPr lang="en-US" altLang="zh-CN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8" name="AutoShape 26"/>
          <p:cNvSpPr>
            <a:spLocks noChangeArrowheads="1"/>
          </p:cNvSpPr>
          <p:nvPr/>
        </p:nvSpPr>
        <p:spPr bwMode="auto">
          <a:xfrm rot="5400000">
            <a:off x="5087869" y="3150305"/>
            <a:ext cx="2843922" cy="697009"/>
          </a:xfrm>
          <a:prstGeom prst="triangle">
            <a:avLst>
              <a:gd name="adj" fmla="val 50380"/>
            </a:avLst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Oval 180"/>
          <p:cNvSpPr>
            <a:spLocks noChangeArrowheads="1"/>
          </p:cNvSpPr>
          <p:nvPr/>
        </p:nvSpPr>
        <p:spPr bwMode="auto">
          <a:xfrm>
            <a:off x="4405990" y="5625086"/>
            <a:ext cx="2125194" cy="7683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Fintech </a:t>
            </a:r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數位金融網絡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149977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3750640" y="3118699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家分公司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207491" y="1462538"/>
            <a:ext cx="2688727" cy="4176139"/>
            <a:chOff x="2991467" y="1462538"/>
            <a:chExt cx="2688727" cy="4176139"/>
          </a:xfrm>
        </p:grpSpPr>
        <p:sp>
          <p:nvSpPr>
            <p:cNvPr id="265" name="文字方塊 264"/>
            <p:cNvSpPr txBox="1"/>
            <p:nvPr/>
          </p:nvSpPr>
          <p:spPr bwMode="auto">
            <a:xfrm rot="20946114">
              <a:off x="4525983" y="1462538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台北</a:t>
              </a:r>
            </a:p>
          </p:txBody>
        </p:sp>
        <p:sp>
          <p:nvSpPr>
            <p:cNvPr id="266" name="文字方塊 265"/>
            <p:cNvSpPr txBox="1"/>
            <p:nvPr/>
          </p:nvSpPr>
          <p:spPr bwMode="auto">
            <a:xfrm rot="20946114">
              <a:off x="4036369" y="1722141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桃園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7" name="文字方塊 266"/>
            <p:cNvSpPr txBox="1"/>
            <p:nvPr/>
          </p:nvSpPr>
          <p:spPr bwMode="auto">
            <a:xfrm rot="20946114">
              <a:off x="3711873" y="2010314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新竹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8" name="文字方塊 267"/>
            <p:cNvSpPr txBox="1"/>
            <p:nvPr/>
          </p:nvSpPr>
          <p:spPr bwMode="auto">
            <a:xfrm rot="20946114">
              <a:off x="4848709" y="2215411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宜蘭</a:t>
              </a:r>
            </a:p>
          </p:txBody>
        </p:sp>
        <p:sp>
          <p:nvSpPr>
            <p:cNvPr id="270" name="文字方塊 269"/>
            <p:cNvSpPr txBox="1"/>
            <p:nvPr/>
          </p:nvSpPr>
          <p:spPr bwMode="auto">
            <a:xfrm rot="20946114">
              <a:off x="3578318" y="2297650"/>
              <a:ext cx="831483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 bwMode="auto">
            <a:xfrm rot="20946114">
              <a:off x="2991468" y="3334220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 bwMode="auto">
            <a:xfrm rot="20946114">
              <a:off x="2991467" y="3811614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 bwMode="auto">
            <a:xfrm rot="20946114">
              <a:off x="3104171" y="4390719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4" name="文字方塊 273"/>
            <p:cNvSpPr txBox="1"/>
            <p:nvPr/>
          </p:nvSpPr>
          <p:spPr bwMode="auto">
            <a:xfrm rot="20946114">
              <a:off x="3580045" y="5315512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屏東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5" name="文字方塊 274"/>
            <p:cNvSpPr txBox="1"/>
            <p:nvPr/>
          </p:nvSpPr>
          <p:spPr bwMode="auto">
            <a:xfrm rot="20946114">
              <a:off x="3222660" y="2647789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彰化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1877" y="1268313"/>
            <a:ext cx="1637166" cy="4322923"/>
            <a:chOff x="727900" y="1766348"/>
            <a:chExt cx="1637166" cy="4322923"/>
          </a:xfrm>
          <a:solidFill>
            <a:srgbClr val="002060"/>
          </a:solidFill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727900" y="176634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727900" y="2575701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727900" y="344659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727900" y="301208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727900" y="429137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727900" y="386805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727900" y="4718433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727900" y="2180349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</a:p>
          </p:txBody>
        </p:sp>
        <p:sp>
          <p:nvSpPr>
            <p:cNvPr id="262" name="Rectangle 13"/>
            <p:cNvSpPr>
              <a:spLocks noChangeArrowheads="1"/>
            </p:cNvSpPr>
            <p:nvPr/>
          </p:nvSpPr>
          <p:spPr bwMode="auto">
            <a:xfrm>
              <a:off x="736256" y="517346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信託</a:t>
              </a:r>
            </a:p>
          </p:txBody>
        </p:sp>
        <p:sp>
          <p:nvSpPr>
            <p:cNvPr id="276" name="Rectangle 13"/>
            <p:cNvSpPr>
              <a:spLocks noChangeArrowheads="1"/>
            </p:cNvSpPr>
            <p:nvPr/>
          </p:nvSpPr>
          <p:spPr bwMode="auto">
            <a:xfrm>
              <a:off x="727900" y="5636621"/>
              <a:ext cx="1637166" cy="45265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不限用途</a:t>
              </a:r>
              <a:endPara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款項借貸</a:t>
              </a:r>
            </a:p>
          </p:txBody>
        </p:sp>
      </p:grpSp>
      <p:sp>
        <p:nvSpPr>
          <p:cNvPr id="277" name="文字方塊 276"/>
          <p:cNvSpPr txBox="1"/>
          <p:nvPr/>
        </p:nvSpPr>
        <p:spPr>
          <a:xfrm>
            <a:off x="6161326" y="3022336"/>
            <a:ext cx="492443" cy="146671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Oval 180"/>
          <p:cNvSpPr>
            <a:spLocks noChangeArrowheads="1"/>
          </p:cNvSpPr>
          <p:nvPr/>
        </p:nvSpPr>
        <p:spPr bwMode="auto">
          <a:xfrm>
            <a:off x="4061074" y="761688"/>
            <a:ext cx="1665903" cy="563293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經紀通路</a:t>
            </a: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643381" y="5675984"/>
            <a:ext cx="1621230" cy="34873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雙向借券</a:t>
            </a: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1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29847716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234544" y="79570"/>
            <a:ext cx="8657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>
                <a:ln w="0"/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81662" y="44027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*就業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學程業師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*提供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實習機會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2859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 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NT$28,000</a:t>
            </a:r>
            <a:r>
              <a:rPr kumimoji="0" lang="zh-TW" altLang="en-US" sz="1800" dirty="0" smtClean="0">
                <a:solidFill>
                  <a:srgbClr val="0033CC"/>
                </a:solidFill>
                <a:latin typeface="+mj-ea"/>
                <a:ea typeface="+mj-ea"/>
              </a:rPr>
              <a:t>  </a:t>
            </a:r>
            <a:endParaRPr kumimoji="0" lang="en-US" altLang="zh-TW" sz="18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含伙食費約當數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25264" y="4397692"/>
            <a:ext cx="2432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kumimoji="0"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調薪</a:t>
            </a:r>
            <a:endParaRPr kumimoji="0"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NT$30,100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55128" y="4397692"/>
            <a:ext cx="204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正式任用</a:t>
            </a:r>
            <a:endParaRPr kumimoji="0" lang="en-US" altLang="zh-TW" sz="1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通過試用期 </a:t>
            </a:r>
            <a:endParaRPr kumimoji="0" lang="en-US" altLang="zh-TW" sz="1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第二次調薪</a:t>
            </a:r>
            <a:endParaRPr kumimoji="0" lang="en-US" altLang="zh-TW" sz="1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NT$31,600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+mj-ea"/>
                <a:ea typeface="+mj-ea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062248" y="4438918"/>
            <a:ext cx="20882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實習方案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*暑假實習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四實習聘用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全年、大四下、工讀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*大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四下實習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61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84927073"/>
              </p:ext>
            </p:extLst>
          </p:nvPr>
        </p:nvGraphicFramePr>
        <p:xfrm>
          <a:off x="596225" y="1772816"/>
          <a:ext cx="8097059" cy="285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16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086667" y="837461"/>
            <a:ext cx="5014304" cy="143027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：大三升大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四學生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07/01-8/31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資格：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金融市場常識與道德、證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券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證照尤佳。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36524" y="2503041"/>
            <a:ext cx="5714589" cy="37354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具證券普通業務員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資格尤佳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績優者提前就業</a:t>
            </a:r>
            <a:endParaRPr kumimoji="0"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1052705"/>
            <a:ext cx="5580620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集中專業訓練 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證券產業專業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證券市場與國際股市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理財規劃與資產配置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業務開發與應對技巧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數位開發與數位行銷技巧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超業心路歷程分享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343153"/>
            <a:ext cx="558993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分公司見習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實務訓練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從業人員相關法規</a:t>
            </a: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必備證照輔導考試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各項商品交易實務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成交技巧與打動客戶心服務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39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311231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薪資待遇與培育制度</a:t>
            </a:r>
            <a:endParaRPr lang="zh-TW" altLang="en-US" sz="3600" dirty="0">
              <a:effectLst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50027" y="2421103"/>
            <a:ext cx="3555513" cy="2459185"/>
            <a:chOff x="836804" y="-301822"/>
            <a:chExt cx="3168351" cy="1686406"/>
          </a:xfrm>
        </p:grpSpPr>
        <p:sp>
          <p:nvSpPr>
            <p:cNvPr id="5" name="文字方塊 4"/>
            <p:cNvSpPr txBox="1"/>
            <p:nvPr/>
          </p:nvSpPr>
          <p:spPr>
            <a:xfrm>
              <a:off x="836804" y="-301822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完美薪獎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867757" y="1110205"/>
              <a:ext cx="432048" cy="27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68735" y="5233221"/>
            <a:ext cx="3663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全商品皆提供業績獎金，實習聘用階段也照樣領獎金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實例：台中分公司實習聘用學生到任一年內每月收入超過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653" y="1779210"/>
            <a:ext cx="35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獎金與成就感同步成長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3375" y="4073193"/>
            <a:ext cx="6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45043" y="4679223"/>
            <a:ext cx="382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各式獎金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證券、期權、基金、保險、債券、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、複委託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美港股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、雙向借券等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09712" y="944723"/>
            <a:ext cx="46587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特設新人制，培養期間穩定有保障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通過試用期，得調薪至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31,600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含伙食金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每季分配質優資產客戶服務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92957" y="1048298"/>
            <a:ext cx="4197689" cy="452801"/>
          </a:xfrm>
          <a:prstGeom prst="trapezoid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底薪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伙食津貼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各項商品獎金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4868735" y="2347447"/>
            <a:ext cx="3604546" cy="2864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邊形 13"/>
          <p:cNvSpPr/>
          <p:nvPr/>
        </p:nvSpPr>
        <p:spPr>
          <a:xfrm>
            <a:off x="913218" y="2868586"/>
            <a:ext cx="3528392" cy="36004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627783" y="3262678"/>
            <a:ext cx="116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30,100</a:t>
            </a:r>
            <a:endParaRPr lang="en-US" altLang="zh-TW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31,600</a:t>
            </a:r>
            <a:endParaRPr lang="zh-TW" altLang="en-US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45457" y="3296637"/>
            <a:ext cx="126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畢業薪資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5246" y="3723487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50027" y="5602553"/>
            <a:ext cx="3787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92957" y="6187328"/>
            <a:ext cx="461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註：畢業薪資於取得大學畢業證書即可提出申請。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891" y="790835"/>
            <a:ext cx="360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理財經紀人薪資待遇</a:t>
            </a:r>
          </a:p>
        </p:txBody>
      </p:sp>
      <p:pic>
        <p:nvPicPr>
          <p:cNvPr id="2050" name="Picture 2" descr="无限图标免费下载-图标rartccua-88ICON图标网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6314" r="20513" b="37108"/>
          <a:stretch/>
        </p:blipFill>
        <p:spPr bwMode="auto">
          <a:xfrm>
            <a:off x="2491801" y="5730439"/>
            <a:ext cx="920447" cy="4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1627878" y="2879494"/>
            <a:ext cx="216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薪資約當數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 smtClean="0">
              <a:solidFill>
                <a:srgbClr val="00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519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an Scores $30,000 Keno 24/7 Win - Lottoland.com.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r="10038" b="10436"/>
          <a:stretch/>
        </p:blipFill>
        <p:spPr bwMode="auto">
          <a:xfrm flipH="1">
            <a:off x="120810" y="1641155"/>
            <a:ext cx="2787783" cy="3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立方體 2"/>
          <p:cNvSpPr/>
          <p:nvPr/>
        </p:nvSpPr>
        <p:spPr>
          <a:xfrm>
            <a:off x="2051720" y="5063109"/>
            <a:ext cx="1728192" cy="121615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3639661" y="4591227"/>
            <a:ext cx="1957373" cy="154268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5411765" y="3875257"/>
            <a:ext cx="1547210" cy="208823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分公司經理人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573" y="5614817"/>
            <a:ext cx="1467068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1029" y="5362568"/>
            <a:ext cx="2342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立方體 7"/>
          <p:cNvSpPr/>
          <p:nvPr/>
        </p:nvSpPr>
        <p:spPr>
          <a:xfrm>
            <a:off x="6801986" y="2870085"/>
            <a:ext cx="864096" cy="284642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立方體 8"/>
          <p:cNvSpPr/>
          <p:nvPr/>
        </p:nvSpPr>
        <p:spPr>
          <a:xfrm>
            <a:off x="7664318" y="1988840"/>
            <a:ext cx="864096" cy="350764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86" y="676454"/>
            <a:ext cx="4275924" cy="22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未來職涯發展</a:t>
            </a: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13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F6756-B7D2-43C8-9563-B6002C83088F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611560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531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709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簡歷</a:t>
            </a:r>
            <a:endParaRPr kumimoji="1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107504" y="1259632"/>
          <a:ext cx="4330824" cy="33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80" y="1530656"/>
            <a:ext cx="4536504" cy="242733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9532" y="5722144"/>
            <a:ext cx="7673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證券商高級業務員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證券商業務員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期貨商業務員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信託業務員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投信投顧業務員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財富管理業務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員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人身保險業務員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外幣保險業務員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9.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投資型保險業務員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10.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產物保險業務員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11.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結構型商品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12.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國際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反洗錢師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CAMS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3698" y="4617078"/>
            <a:ext cx="6853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保持熱忱 證券業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是分享、累積的果實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9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8820980" cy="71437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群益一戶通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資金整合神流通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2" b="11435"/>
          <a:stretch/>
        </p:blipFill>
        <p:spPr>
          <a:xfrm>
            <a:off x="1007604" y="714375"/>
            <a:ext cx="3780420" cy="5636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612"/>
          <a:stretch/>
        </p:blipFill>
        <p:spPr>
          <a:xfrm>
            <a:off x="5328084" y="856278"/>
            <a:ext cx="3492388" cy="61758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122926"/>
            <a:ext cx="7372102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開戶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超方便</a:t>
            </a:r>
            <a:r>
              <a:rPr lang="en-US" altLang="zh-TW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47128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/>
              <a:t>群益證券是業界較早推出線上開戶的券商，近年來在一戶通的順水推舟之下，線上開戶可以完全的「免臨櫃」，非常符合現代人的需求。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800" dirty="0" smtClean="0"/>
              <a:t>推出</a:t>
            </a:r>
            <a:r>
              <a:rPr lang="zh-TW" altLang="en-US" sz="1800" dirty="0"/>
              <a:t>「四合一開戶」，可大幅提高通路開戶效率、以及客戶開戶意願。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952836"/>
            <a:ext cx="2664296" cy="47365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08" y="1974108"/>
            <a:ext cx="2747188" cy="48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719" y="80628"/>
            <a:ext cx="7804150" cy="576262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營業員趨向年輕化</a:t>
            </a:r>
            <a:endParaRPr lang="zh-TW" altLang="en-US" sz="36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43041E-9E1B-4AFB-9E28-D7B1C02CF28A}"/>
              </a:ext>
            </a:extLst>
          </p:cNvPr>
          <p:cNvSpPr/>
          <p:nvPr/>
        </p:nvSpPr>
        <p:spPr>
          <a:xfrm>
            <a:off x="2418205" y="820325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年輕營業員業界佔比最高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9" y="4061597"/>
            <a:ext cx="3480509" cy="26092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65536"/>
            <a:ext cx="4764109" cy="35714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53" y="1347745"/>
            <a:ext cx="3708413" cy="27800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5" y="1343545"/>
            <a:ext cx="3635896" cy="27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獨步同業，一條龍培訓計畫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84259"/>
              </p:ext>
            </p:extLst>
          </p:nvPr>
        </p:nvGraphicFramePr>
        <p:xfrm>
          <a:off x="457200" y="1117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043608" y="1340768"/>
            <a:ext cx="1584176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</a:p>
        </p:txBody>
      </p:sp>
      <p:sp>
        <p:nvSpPr>
          <p:cNvPr id="7" name="橢圓 6"/>
          <p:cNvSpPr/>
          <p:nvPr/>
        </p:nvSpPr>
        <p:spPr>
          <a:xfrm>
            <a:off x="3779912" y="1340768"/>
            <a:ext cx="1584176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</a:p>
        </p:txBody>
      </p:sp>
      <p:sp>
        <p:nvSpPr>
          <p:cNvPr id="8" name="橢圓 7"/>
          <p:cNvSpPr/>
          <p:nvPr/>
        </p:nvSpPr>
        <p:spPr>
          <a:xfrm>
            <a:off x="6550174" y="1338318"/>
            <a:ext cx="1584176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主管培訓</a:t>
            </a:r>
          </a:p>
        </p:txBody>
      </p:sp>
    </p:spTree>
    <p:extLst>
      <p:ext uri="{BB962C8B-B14F-4D97-AF65-F5344CB8AC3E}">
        <p14:creationId xmlns:p14="http://schemas.microsoft.com/office/powerpoint/2010/main" val="18210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015716" y="166701"/>
            <a:ext cx="763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選對起點，你會飛得更遠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群益金鼎證劵是你最棒的起跑點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-15234" y="6524816"/>
            <a:ext cx="4772350" cy="3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群益金鼎證券保留本方案最終修改與變動之權利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04764"/>
            <a:ext cx="2977975" cy="446696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07504" y="1304764"/>
            <a:ext cx="42627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想學習投資理財</a:t>
            </a:r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想拚高薪</a:t>
            </a:r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年輕的你需要挑戰一次</a:t>
            </a:r>
            <a:r>
              <a:rPr lang="en-US" altLang="zh-TW" sz="2400" b="1" dirty="0">
                <a:solidFill>
                  <a:srgbClr val="000066"/>
                </a:solidFill>
                <a:latin typeface="+mn-ea"/>
                <a:ea typeface="+mn-ea"/>
              </a:rPr>
              <a:t>!</a:t>
            </a:r>
          </a:p>
          <a:p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超優底薪不打折</a:t>
            </a:r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試用輔導半年協助</a:t>
            </a:r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TW" altLang="en-US" sz="2400" b="1" dirty="0" smtClean="0">
                <a:solidFill>
                  <a:srgbClr val="000066"/>
                </a:solidFill>
                <a:latin typeface="+mn-ea"/>
                <a:ea typeface="+mn-ea"/>
              </a:rPr>
              <a:t>群</a:t>
            </a:r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益</a:t>
            </a:r>
            <a:r>
              <a:rPr lang="zh-TW" altLang="en-US" sz="2400" b="1" dirty="0" smtClean="0">
                <a:solidFill>
                  <a:srgbClr val="000066"/>
                </a:solidFill>
                <a:latin typeface="+mn-ea"/>
                <a:ea typeface="+mn-ea"/>
              </a:rPr>
              <a:t>證券崇德分公司經理 </a:t>
            </a:r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王翔</a:t>
            </a:r>
            <a:endParaRPr lang="en-US" altLang="zh-TW" sz="2400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TW" sz="2400" b="1" dirty="0" smtClean="0">
                <a:solidFill>
                  <a:srgbClr val="000066"/>
                </a:solidFill>
                <a:latin typeface="+mn-ea"/>
                <a:ea typeface="+mn-ea"/>
              </a:rPr>
              <a:t>LINE</a:t>
            </a:r>
            <a:r>
              <a:rPr lang="zh-TW" altLang="en-US" sz="2400" b="1" dirty="0" smtClean="0">
                <a:solidFill>
                  <a:srgbClr val="000066"/>
                </a:solidFill>
                <a:latin typeface="+mn-ea"/>
                <a:ea typeface="+mn-ea"/>
              </a:rPr>
              <a:t> </a:t>
            </a:r>
            <a:r>
              <a:rPr lang="en-US" altLang="zh-TW" sz="2400" b="1" dirty="0">
                <a:solidFill>
                  <a:srgbClr val="000066"/>
                </a:solidFill>
                <a:latin typeface="+mn-ea"/>
                <a:ea typeface="+mn-ea"/>
              </a:rPr>
              <a:t>ID</a:t>
            </a:r>
            <a:r>
              <a:rPr lang="zh-TW" altLang="en-US" sz="2400" b="1" dirty="0">
                <a:solidFill>
                  <a:srgbClr val="000066"/>
                </a:solidFill>
                <a:latin typeface="+mn-ea"/>
                <a:ea typeface="+mn-ea"/>
              </a:rPr>
              <a:t>：</a:t>
            </a:r>
            <a:r>
              <a:rPr lang="en-US" altLang="zh-TW" sz="2400" b="1" dirty="0">
                <a:solidFill>
                  <a:srgbClr val="000066"/>
                </a:solidFill>
                <a:latin typeface="+mn-ea"/>
                <a:ea typeface="+mn-ea"/>
              </a:rPr>
              <a:t>sean810305</a:t>
            </a:r>
            <a:endParaRPr lang="zh-TW" altLang="en-US" sz="24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17" name="圖片 16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3" y="1317340"/>
            <a:ext cx="2417565" cy="24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銀行、保險、證券之中，金融商品覆蓋範圍最廣者為證券業</a:t>
            </a:r>
            <a:r>
              <a:rPr kumimoji="0" lang="en-US" altLang="zh-TW" sz="2400" b="1" dirty="0">
                <a:solidFill>
                  <a:prstClr val="black"/>
                </a:solidFill>
                <a:latin typeface="+mn-ea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投資專業領域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最廣泛精深、最佳的金融學習發展領域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外匯及匯兌</a:t>
            </a:r>
            <a:r>
              <a:rPr kumimoji="0"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、信託、理財、基金、保險、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壽險、健康險、儲蓄險、意外險、殘扶險、投資型保險等</a:t>
            </a:r>
            <a:endParaRPr kumimoji="0" lang="en-US" altLang="zh-TW" sz="1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95422" y="1879902"/>
            <a:ext cx="486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台股及海外股市有價證券交易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、國內外期貨選擇權、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海內外基金、海外公司債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、衍生性金融商品、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PGN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ELN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保險經紀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不限用途款項借貸、雙向借券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..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等</a:t>
            </a: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0" y="101279"/>
            <a:ext cx="9102776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為何要選擇證券業？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580" y="80628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各大行業別薪資排名</a:t>
            </a:r>
            <a:endParaRPr lang="zh-TW" altLang="en-US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756024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在疫情之下，畢業生將面臨比往年來更嚴酷的職場。根據</a:t>
            </a:r>
            <a:r>
              <a:rPr lang="en-US" altLang="zh-TW" dirty="0" smtClean="0">
                <a:solidFill>
                  <a:schemeClr val="tx1"/>
                </a:solidFill>
              </a:rPr>
              <a:t>104</a:t>
            </a:r>
            <a:r>
              <a:rPr lang="zh-TW" altLang="en-US" dirty="0">
                <a:solidFill>
                  <a:schemeClr val="tx1"/>
                </a:solidFill>
              </a:rPr>
              <a:t>人力銀行</a:t>
            </a:r>
            <a:r>
              <a:rPr lang="zh-TW" altLang="en-US" dirty="0" smtClean="0">
                <a:solidFill>
                  <a:schemeClr val="tx1"/>
                </a:solidFill>
              </a:rPr>
              <a:t>數據</a:t>
            </a:r>
            <a:r>
              <a:rPr lang="zh-TW" altLang="en-US" dirty="0">
                <a:solidFill>
                  <a:schemeClr val="tx1"/>
                </a:solidFill>
              </a:rPr>
              <a:t>最新資料統計，今年</a:t>
            </a:r>
            <a:r>
              <a:rPr lang="zh-TW" altLang="en-US" dirty="0">
                <a:solidFill>
                  <a:srgbClr val="FF0000"/>
                </a:solidFill>
              </a:rPr>
              <a:t>各產業平均月薪</a:t>
            </a:r>
            <a:r>
              <a:rPr lang="zh-TW" altLang="en-US" dirty="0">
                <a:solidFill>
                  <a:schemeClr val="tx1"/>
                </a:solidFill>
              </a:rPr>
              <a:t>以電腦及消費性電子製造業</a:t>
            </a:r>
            <a:r>
              <a:rPr lang="en-US" altLang="zh-TW" dirty="0">
                <a:solidFill>
                  <a:schemeClr val="tx1"/>
                </a:solidFill>
              </a:rPr>
              <a:t>5.7</a:t>
            </a:r>
            <a:r>
              <a:rPr lang="zh-TW" altLang="en-US" dirty="0">
                <a:solidFill>
                  <a:schemeClr val="tx1"/>
                </a:solidFill>
              </a:rPr>
              <a:t>萬最高，</a:t>
            </a:r>
            <a:r>
              <a:rPr lang="zh-TW" altLang="en-US" dirty="0" smtClean="0">
                <a:solidFill>
                  <a:schemeClr val="tx1"/>
                </a:solidFill>
              </a:rPr>
              <a:t>半導體業</a:t>
            </a:r>
            <a:r>
              <a:rPr lang="en-US" altLang="zh-TW" dirty="0">
                <a:solidFill>
                  <a:schemeClr val="tx1"/>
                </a:solidFill>
              </a:rPr>
              <a:t>5.5</a:t>
            </a:r>
            <a:r>
              <a:rPr lang="zh-TW" altLang="en-US" dirty="0">
                <a:solidFill>
                  <a:schemeClr val="tx1"/>
                </a:solidFill>
              </a:rPr>
              <a:t>萬排行第二，</a:t>
            </a:r>
            <a:r>
              <a:rPr lang="zh-TW" altLang="en-US" dirty="0">
                <a:solidFill>
                  <a:srgbClr val="FF0000"/>
                </a:solidFill>
              </a:rPr>
              <a:t>投資理財業</a:t>
            </a:r>
            <a:r>
              <a:rPr lang="en-US" altLang="zh-TW" dirty="0">
                <a:solidFill>
                  <a:srgbClr val="FF0000"/>
                </a:solidFill>
              </a:rPr>
              <a:t>5.1</a:t>
            </a:r>
            <a:r>
              <a:rPr lang="zh-TW" altLang="en-US" dirty="0">
                <a:solidFill>
                  <a:srgbClr val="FF0000"/>
                </a:solidFill>
              </a:rPr>
              <a:t>萬排名</a:t>
            </a:r>
            <a:r>
              <a:rPr lang="zh-TW" altLang="en-US" dirty="0" smtClean="0">
                <a:solidFill>
                  <a:srgbClr val="FF0000"/>
                </a:solidFill>
              </a:rPr>
              <a:t>第三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細看不同行業的薪資條件，</a:t>
            </a:r>
            <a:r>
              <a:rPr lang="zh-TW" altLang="en-US" dirty="0">
                <a:solidFill>
                  <a:srgbClr val="FF0000"/>
                </a:solidFill>
              </a:rPr>
              <a:t>初任人員</a:t>
            </a:r>
            <a:r>
              <a:rPr lang="zh-TW" altLang="en-US" dirty="0">
                <a:solidFill>
                  <a:schemeClr val="tx1"/>
                </a:solidFill>
              </a:rPr>
              <a:t>以從事製造業薪資</a:t>
            </a:r>
            <a:r>
              <a:rPr lang="en-US" altLang="zh-TW" dirty="0">
                <a:solidFill>
                  <a:schemeClr val="tx1"/>
                </a:solidFill>
              </a:rPr>
              <a:t>3.7</a:t>
            </a:r>
            <a:r>
              <a:rPr lang="zh-TW" altLang="en-US" dirty="0">
                <a:solidFill>
                  <a:schemeClr val="tx1"/>
                </a:solidFill>
              </a:rPr>
              <a:t>萬元最高，</a:t>
            </a:r>
            <a:r>
              <a:rPr lang="zh-TW" altLang="en-US" dirty="0">
                <a:solidFill>
                  <a:srgbClr val="FF0000"/>
                </a:solidFill>
              </a:rPr>
              <a:t>金融及保險業</a:t>
            </a:r>
            <a:r>
              <a:rPr lang="zh-TW" altLang="en-US" dirty="0">
                <a:solidFill>
                  <a:schemeClr val="tx1"/>
                </a:solidFill>
              </a:rPr>
              <a:t>、醫療保健及社會工作服務業</a:t>
            </a:r>
            <a:r>
              <a:rPr lang="zh-TW" altLang="en-US" dirty="0">
                <a:solidFill>
                  <a:srgbClr val="FF0000"/>
                </a:solidFill>
              </a:rPr>
              <a:t>均為</a:t>
            </a:r>
            <a:r>
              <a:rPr lang="en-US" altLang="zh-TW" dirty="0">
                <a:solidFill>
                  <a:srgbClr val="FF0000"/>
                </a:solidFill>
              </a:rPr>
              <a:t>3.6</a:t>
            </a:r>
            <a:r>
              <a:rPr lang="zh-TW" altLang="en-US" dirty="0">
                <a:solidFill>
                  <a:srgbClr val="FF0000"/>
                </a:solidFill>
              </a:rPr>
              <a:t>萬元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chemeClr val="tx1"/>
                </a:solidFill>
              </a:rPr>
              <a:t>出版影音製作傳播及資通訊服務業則為</a:t>
            </a:r>
            <a:r>
              <a:rPr lang="en-US" altLang="zh-TW" dirty="0">
                <a:solidFill>
                  <a:schemeClr val="tx1"/>
                </a:solidFill>
              </a:rPr>
              <a:t>3.5</a:t>
            </a:r>
            <a:r>
              <a:rPr lang="zh-TW" altLang="en-US" dirty="0">
                <a:solidFill>
                  <a:schemeClr val="tx1"/>
                </a:solidFill>
              </a:rPr>
              <a:t>萬元，其他服務業、住宿及餐飲業、藝術娛樂及休閒服務業、農林漁牧業均為</a:t>
            </a:r>
            <a:r>
              <a:rPr lang="en-US" altLang="zh-TW" dirty="0">
                <a:solidFill>
                  <a:schemeClr val="tx1"/>
                </a:solidFill>
              </a:rPr>
              <a:t>2.7</a:t>
            </a:r>
            <a:r>
              <a:rPr lang="zh-TW" altLang="en-US" dirty="0">
                <a:solidFill>
                  <a:schemeClr val="tx1"/>
                </a:solidFill>
              </a:rPr>
              <a:t>萬元，礦業及土石採取業只有</a:t>
            </a:r>
            <a:r>
              <a:rPr lang="en-US" altLang="zh-TW" dirty="0">
                <a:solidFill>
                  <a:schemeClr val="tx1"/>
                </a:solidFill>
              </a:rPr>
              <a:t>2.6</a:t>
            </a:r>
            <a:r>
              <a:rPr lang="zh-TW" altLang="en-US" dirty="0">
                <a:solidFill>
                  <a:schemeClr val="tx1"/>
                </a:solidFill>
              </a:rPr>
              <a:t>萬元。</a:t>
            </a:r>
          </a:p>
        </p:txBody>
      </p:sp>
      <p:sp>
        <p:nvSpPr>
          <p:cNvPr id="6" name="矩形 5"/>
          <p:cNvSpPr/>
          <p:nvPr/>
        </p:nvSpPr>
        <p:spPr>
          <a:xfrm>
            <a:off x="7522616" y="5339286"/>
            <a:ext cx="169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2022/04/29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</a:rPr>
              <a:t>聯合新聞 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2022/06/15</a:t>
            </a: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Yahoo</a:t>
            </a:r>
            <a:r>
              <a:rPr lang="zh-TW" altLang="en-US" sz="1200" dirty="0" smtClean="0">
                <a:solidFill>
                  <a:schemeClr val="tx1"/>
                </a:solidFill>
              </a:rPr>
              <a:t>新聞</a:t>
            </a:r>
            <a:endParaRPr lang="en-US" altLang="zh-TW" sz="1200" dirty="0" smtClean="0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069476" cy="31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7285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23528" y="471832"/>
            <a:ext cx="8675687" cy="11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群益金鼎證券榮獲</a:t>
            </a:r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「最佳數位金融服務獎」</a:t>
            </a:r>
            <a:endParaRPr kumimoji="0" lang="en-US" altLang="zh-TW" sz="4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連續九年獲獎，深受客戶肯定</a:t>
            </a:r>
            <a:endParaRPr kumimoji="0" lang="en-US" altLang="zh-TW" sz="41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4932"/>
            <a:ext cx="7776864" cy="46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" y="1869072"/>
            <a:ext cx="9000492" cy="4583585"/>
          </a:xfrm>
          <a:prstGeom prst="rect">
            <a:avLst/>
          </a:prstGeom>
        </p:spPr>
      </p:pic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521197" y="563032"/>
            <a:ext cx="1033314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益一戶通榮獲 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國家品牌玉山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kumimoji="0" lang="en-US" altLang="zh-TW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最佳人氣品牌獎」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28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透過分戶帳的推動，提升客戶便利性，深獲投資人喜愛</a:t>
            </a:r>
            <a:endParaRPr kumimoji="0" lang="zh-TW" altLang="en-US" sz="28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80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" y="160958"/>
            <a:ext cx="9144000" cy="6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37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18125</TotalTime>
  <Words>1235</Words>
  <Application>Microsoft Office PowerPoint</Application>
  <PresentationFormat>如螢幕大小 (4:3)</PresentationFormat>
  <Paragraphs>230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Arial Unicode MS</vt:lpstr>
      <vt:lpstr>微軟正黑體</vt:lpstr>
      <vt:lpstr>新細明體</vt:lpstr>
      <vt:lpstr>標楷體</vt:lpstr>
      <vt:lpstr>Arial</vt:lpstr>
      <vt:lpstr>Calibri</vt:lpstr>
      <vt:lpstr>Georgia</vt:lpstr>
      <vt:lpstr>Vladimir Script</vt:lpstr>
      <vt:lpstr>Wingdings</vt:lpstr>
      <vt:lpstr>Office 佈景主題</vt:lpstr>
      <vt:lpstr>自訂設計</vt:lpstr>
      <vt:lpstr>2_預設簡報設計</vt:lpstr>
      <vt:lpstr>群益金鼎證券  112年 產學合作實習方案</vt:lpstr>
      <vt:lpstr>PowerPoint 簡報</vt:lpstr>
      <vt:lpstr>為何要選擇證券業？</vt:lpstr>
      <vt:lpstr>各大行業別薪資排名</vt:lpstr>
      <vt:lpstr>報告大綱</vt:lpstr>
      <vt:lpstr>PowerPoint 簡報</vt:lpstr>
      <vt:lpstr>PowerPoint 簡報</vt:lpstr>
      <vt:lpstr>PowerPoint 簡報</vt:lpstr>
      <vt:lpstr>報告大綱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報告大綱</vt:lpstr>
      <vt:lpstr>薪資待遇與培育制度</vt:lpstr>
      <vt:lpstr>PowerPoint 簡報</vt:lpstr>
      <vt:lpstr>報告大綱</vt:lpstr>
      <vt:lpstr>  群益一戶通：資金整合神流通!</vt:lpstr>
      <vt:lpstr>線上開戶超方便!</vt:lpstr>
      <vt:lpstr>營業員趨向年輕化</vt:lpstr>
      <vt:lpstr>獨步同業，一條龍培訓計畫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王翔經紀部台中分公司</cp:lastModifiedBy>
  <cp:revision>991</cp:revision>
  <cp:lastPrinted>2013-10-09T11:29:50Z</cp:lastPrinted>
  <dcterms:created xsi:type="dcterms:W3CDTF">2011-01-24T01:55:48Z</dcterms:created>
  <dcterms:modified xsi:type="dcterms:W3CDTF">2023-04-12T02:03:23Z</dcterms:modified>
</cp:coreProperties>
</file>